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39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94660"/>
  </p:normalViewPr>
  <p:slideViewPr>
    <p:cSldViewPr>
      <p:cViewPr varScale="1">
        <p:scale>
          <a:sx n="74" d="100"/>
          <a:sy n="74" d="100"/>
        </p:scale>
        <p:origin x="1037" y="67"/>
      </p:cViewPr>
      <p:guideLst>
        <p:guide orient="horz" pos="2160"/>
        <p:guide pos="3840"/>
        <p:guide pos="39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DEEA7A67-9C5A-4419-9774-131C2982A696}" type="datetimeFigureOut">
              <a:rPr lang="en-IN" smtClean="0"/>
              <a:t>05-09-2026</a:t>
            </a:fld>
            <a:endParaRPr lang="en-IN"/>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IN"/>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1630711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EA7A67-9C5A-4419-9774-131C2982A696}" type="datetimeFigureOut">
              <a:rPr lang="en-IN" smtClean="0"/>
              <a:t>05-09-2026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2642053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EA7A67-9C5A-4419-9774-131C2982A696}" type="datetimeFigureOut">
              <a:rPr lang="en-IN" smtClean="0"/>
              <a:t>05-09-2026</a:t>
            </a:fld>
            <a:endParaRPr lang="en-IN"/>
          </a:p>
        </p:txBody>
      </p:sp>
      <p:sp>
        <p:nvSpPr>
          <p:cNvPr id="5" name="Footer Placeholder 4"/>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1963169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EA7A67-9C5A-4419-9774-131C2982A696}" type="datetimeFigureOut">
              <a:rPr lang="en-IN" smtClean="0"/>
              <a:t>05-09-2026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4288536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EA7A67-9C5A-4419-9774-131C2982A696}" type="datetimeFigureOut">
              <a:rPr lang="en-IN" smtClean="0"/>
              <a:t>05-09-2026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1551649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EA7A67-9C5A-4419-9774-131C2982A696}" type="datetimeFigureOut">
              <a:rPr lang="en-IN" smtClean="0"/>
              <a:t>05-09-2026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4205078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EA7A67-9C5A-4419-9774-131C2982A696}" type="datetimeFigureOut">
              <a:rPr lang="en-IN" smtClean="0"/>
              <a:t>05-09-2026</a:t>
            </a:fld>
            <a:endParaRPr lang="en-IN"/>
          </a:p>
        </p:txBody>
      </p:sp>
      <p:sp>
        <p:nvSpPr>
          <p:cNvPr id="3" name="Footer Placeholder 2"/>
          <p:cNvSpPr>
            <a:spLocks noGrp="1"/>
          </p:cNvSpPr>
          <p:nvPr>
            <p:ph type="ftr" sz="quarter" idx="11"/>
          </p:nvPr>
        </p:nvSpPr>
        <p:spPr/>
        <p:txBody>
          <a:bodyPr/>
          <a:lstStyle/>
          <a:p>
            <a:endParaRPr lang="en-IN"/>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2956902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EA7A67-9C5A-4419-9774-131C2982A696}" type="datetimeFigureOut">
              <a:rPr lang="en-IN" smtClean="0"/>
              <a:t>05-09-2026</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3828786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EA7A67-9C5A-4419-9774-131C2982A696}" type="datetimeFigureOut">
              <a:rPr lang="en-IN" smtClean="0"/>
              <a:t>05-09-2026</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1038166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EA7A67-9C5A-4419-9774-131C2982A696}" type="datetimeFigureOut">
              <a:rPr lang="en-IN" smtClean="0"/>
              <a:t>05-09-2026</a:t>
            </a:fld>
            <a:endParaRPr lang="en-IN"/>
          </a:p>
        </p:txBody>
      </p:sp>
      <p:sp>
        <p:nvSpPr>
          <p:cNvPr id="6" name="Footer Placeholder 5"/>
          <p:cNvSpPr>
            <a:spLocks noGrp="1"/>
          </p:cNvSpPr>
          <p:nvPr>
            <p:ph type="ftr" sz="quarter" idx="11"/>
          </p:nvPr>
        </p:nvSpPr>
        <p:spPr/>
        <p:txBody>
          <a:bodyPr/>
          <a:lstStyle/>
          <a:p>
            <a:endParaRPr lang="en-IN"/>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152730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EEA7A67-9C5A-4419-9774-131C2982A696}" type="datetimeFigureOut">
              <a:rPr lang="en-IN" smtClean="0"/>
              <a:t>05-09-2026</a:t>
            </a:fld>
            <a:endParaRPr lang="en-IN"/>
          </a:p>
        </p:txBody>
      </p:sp>
      <p:sp>
        <p:nvSpPr>
          <p:cNvPr id="5" name="Footer Placeholder 4"/>
          <p:cNvSpPr>
            <a:spLocks noGrp="1"/>
          </p:cNvSpPr>
          <p:nvPr>
            <p:ph type="ftr" sz="quarter" idx="11"/>
          </p:nvPr>
        </p:nvSpPr>
        <p:spPr/>
        <p:txBody>
          <a:bodyPr/>
          <a:lstStyle/>
          <a:p>
            <a:endParaRPr lang="en-IN"/>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20949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DEEA7A67-9C5A-4419-9774-131C2982A696}" type="datetimeFigureOut">
              <a:rPr lang="en-IN" smtClean="0"/>
              <a:t>05-09-2026</a:t>
            </a:fld>
            <a:endParaRPr lang="en-IN"/>
          </a:p>
        </p:txBody>
      </p:sp>
      <p:sp>
        <p:nvSpPr>
          <p:cNvPr id="5" name="Footer Placeholder 4"/>
          <p:cNvSpPr>
            <a:spLocks noGrp="1"/>
          </p:cNvSpPr>
          <p:nvPr>
            <p:ph type="ftr" sz="quarter" idx="11"/>
          </p:nvPr>
        </p:nvSpPr>
        <p:spPr/>
        <p:txBody>
          <a:bodyPr/>
          <a:lstStyle/>
          <a:p>
            <a:endParaRPr lang="en-IN"/>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21877588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EA7A67-9C5A-4419-9774-131C2982A696}" type="datetimeFigureOut">
              <a:rPr lang="en-IN" smtClean="0"/>
              <a:t>05-09-2026</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9345490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EEA7A67-9C5A-4419-9774-131C2982A696}" type="datetimeFigureOut">
              <a:rPr lang="en-IN" smtClean="0"/>
              <a:t>05-09-2026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1201248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DEEA7A67-9C5A-4419-9774-131C2982A696}" type="datetimeFigureOut">
              <a:rPr lang="en-IN" smtClean="0"/>
              <a:t>05-09-2026</a:t>
            </a:fld>
            <a:endParaRPr lang="en-IN"/>
          </a:p>
        </p:txBody>
      </p:sp>
      <p:sp>
        <p:nvSpPr>
          <p:cNvPr id="8" name="Footer Placeholder 7"/>
          <p:cNvSpPr>
            <a:spLocks noGrp="1"/>
          </p:cNvSpPr>
          <p:nvPr>
            <p:ph type="ftr" sz="quarter" idx="11"/>
          </p:nvPr>
        </p:nvSpPr>
        <p:spPr>
          <a:xfrm>
            <a:off x="561111" y="6391838"/>
            <a:ext cx="3644282" cy="304801"/>
          </a:xfrm>
        </p:spPr>
        <p:txBody>
          <a:bodyPr/>
          <a:lstStyle/>
          <a:p>
            <a:endParaRPr lang="en-IN"/>
          </a:p>
        </p:txBody>
      </p:sp>
      <p:sp>
        <p:nvSpPr>
          <p:cNvPr id="9" name="Slide Number Placeholder 8"/>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1349848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DEEA7A67-9C5A-4419-9774-131C2982A696}" type="datetimeFigureOut">
              <a:rPr lang="en-IN" smtClean="0"/>
              <a:t>05-09-2026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31423573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DEEA7A67-9C5A-4419-9774-131C2982A696}" type="datetimeFigureOut">
              <a:rPr lang="en-IN" smtClean="0"/>
              <a:t>05-09-2026</a:t>
            </a:fld>
            <a:endParaRPr lang="en-IN"/>
          </a:p>
        </p:txBody>
      </p:sp>
      <p:sp>
        <p:nvSpPr>
          <p:cNvPr id="5" name="Footer Placeholder 4"/>
          <p:cNvSpPr>
            <a:spLocks noGrp="1"/>
          </p:cNvSpPr>
          <p:nvPr>
            <p:ph type="ftr" sz="quarter" idx="11"/>
          </p:nvPr>
        </p:nvSpPr>
        <p:spPr/>
        <p:txBody>
          <a:bodyPr/>
          <a:lstStyle/>
          <a:p>
            <a:endParaRPr lang="en-IN"/>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4F0AD85-58B4-4A33-9BD8-FE0375A6402A}" type="slidenum">
              <a:rPr lang="en-IN" smtClean="0"/>
              <a:t>‹#›</a:t>
            </a:fld>
            <a:endParaRPr lang="en-IN"/>
          </a:p>
        </p:txBody>
      </p:sp>
    </p:spTree>
    <p:extLst>
      <p:ext uri="{BB962C8B-B14F-4D97-AF65-F5344CB8AC3E}">
        <p14:creationId xmlns:p14="http://schemas.microsoft.com/office/powerpoint/2010/main" val="1720832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DEEA7A67-9C5A-4419-9774-131C2982A696}" type="datetimeFigureOut">
              <a:rPr lang="en-IN" smtClean="0"/>
              <a:t>05-09-2026</a:t>
            </a:fld>
            <a:endParaRPr lang="en-IN"/>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IN"/>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4F0AD85-58B4-4A33-9BD8-FE0375A6402A}" type="slidenum">
              <a:rPr lang="en-IN" smtClean="0"/>
              <a:t>‹#›</a:t>
            </a:fld>
            <a:endParaRPr lang="en-IN"/>
          </a:p>
        </p:txBody>
      </p:sp>
    </p:spTree>
    <p:extLst>
      <p:ext uri="{BB962C8B-B14F-4D97-AF65-F5344CB8AC3E}">
        <p14:creationId xmlns:p14="http://schemas.microsoft.com/office/powerpoint/2010/main" val="31447929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07C2-927E-2F92-EAA3-05FC3D119FE2}"/>
              </a:ext>
            </a:extLst>
          </p:cNvPr>
          <p:cNvSpPr>
            <a:spLocks noGrp="1"/>
          </p:cNvSpPr>
          <p:nvPr>
            <p:ph type="ctrTitle"/>
          </p:nvPr>
        </p:nvSpPr>
        <p:spPr>
          <a:xfrm>
            <a:off x="1154954" y="1371600"/>
            <a:ext cx="9599637" cy="3405781"/>
          </a:xfrm>
        </p:spPr>
        <p:txBody>
          <a:bodyPr>
            <a:normAutofit fontScale="90000"/>
          </a:bodyPr>
          <a:lstStyle/>
          <a:p>
            <a:pPr>
              <a:lnSpc>
                <a:spcPct val="150000"/>
              </a:lnSpc>
            </a:pPr>
            <a:r>
              <a:rPr lang="en-US" dirty="0">
                <a:latin typeface="+mn-lt"/>
              </a:rPr>
              <a:t>Best Practices in Legislative drafting 2</a:t>
            </a:r>
            <a:r>
              <a:rPr lang="en-US" kern="100" dirty="0">
                <a:latin typeface="+mn-lt"/>
                <a:ea typeface="Calibri" panose="020F0502020204030204" pitchFamily="34" charset="0"/>
                <a:cs typeface="Calibri" panose="020F0502020204030204" pitchFamily="34" charset="0"/>
              </a:rPr>
              <a:t> </a:t>
            </a:r>
            <a:br>
              <a:rPr lang="en-US" kern="100" dirty="0">
                <a:latin typeface="+mn-lt"/>
                <a:ea typeface="Calibri" panose="020F0502020204030204" pitchFamily="34" charset="0"/>
                <a:cs typeface="Calibri" panose="020F0502020204030204" pitchFamily="34" charset="0"/>
              </a:rPr>
            </a:br>
            <a:r>
              <a:rPr lang="en-US" kern="100" dirty="0">
                <a:latin typeface="+mn-lt"/>
                <a:ea typeface="Calibri" panose="020F0502020204030204" pitchFamily="34" charset="0"/>
                <a:cs typeface="Calibri" panose="020F0502020204030204" pitchFamily="34" charset="0"/>
              </a:rPr>
              <a:t>-Dr K. N. Chaturvedi</a:t>
            </a:r>
            <a:endParaRPr lang="en-IN" dirty="0">
              <a:latin typeface="+mn-lt"/>
            </a:endParaRPr>
          </a:p>
        </p:txBody>
      </p:sp>
      <p:sp>
        <p:nvSpPr>
          <p:cNvPr id="3" name="Subtitle 2">
            <a:extLst>
              <a:ext uri="{FF2B5EF4-FFF2-40B4-BE49-F238E27FC236}">
                <a16:creationId xmlns:a16="http://schemas.microsoft.com/office/drawing/2014/main" id="{8E50EFD2-9ED8-E798-573B-506D2EB9D479}"/>
              </a:ext>
            </a:extLst>
          </p:cNvPr>
          <p:cNvSpPr>
            <a:spLocks noGrp="1"/>
          </p:cNvSpPr>
          <p:nvPr>
            <p:ph type="subTitle" idx="1"/>
          </p:nvPr>
        </p:nvSpPr>
        <p:spPr>
          <a:xfrm>
            <a:off x="1154955" y="4777380"/>
            <a:ext cx="9882091" cy="1031138"/>
          </a:xfrm>
        </p:spPr>
        <p:txBody>
          <a:bodyPr>
            <a:noAutofit/>
          </a:bodyPr>
          <a:lstStyle/>
          <a:p>
            <a:pPr algn="just">
              <a:lnSpc>
                <a:spcPct val="150000"/>
              </a:lnSpc>
              <a:spcBef>
                <a:spcPts val="0"/>
              </a:spcBef>
            </a:pPr>
            <a:r>
              <a:rPr lang="en-US" sz="900" dirty="0">
                <a:solidFill>
                  <a:srgbClr val="FFFF00"/>
                </a:solidFill>
              </a:rPr>
              <a:t>Thirty-Sixth Basic Course in Legislative Drafting</a:t>
            </a:r>
          </a:p>
          <a:p>
            <a:pPr algn="just">
              <a:lnSpc>
                <a:spcPct val="150000"/>
              </a:lnSpc>
              <a:spcBef>
                <a:spcPts val="0"/>
              </a:spcBef>
            </a:pPr>
            <a:r>
              <a:rPr lang="en-US" sz="900" dirty="0">
                <a:solidFill>
                  <a:srgbClr val="FFFF00"/>
                </a:solidFill>
              </a:rPr>
              <a:t>7</a:t>
            </a:r>
            <a:r>
              <a:rPr lang="en-US" sz="900" baseline="30000" dirty="0">
                <a:solidFill>
                  <a:srgbClr val="FFFF00"/>
                </a:solidFill>
              </a:rPr>
              <a:t>th</a:t>
            </a:r>
            <a:r>
              <a:rPr lang="en-US" sz="900" dirty="0">
                <a:solidFill>
                  <a:srgbClr val="FFFF00"/>
                </a:solidFill>
              </a:rPr>
              <a:t> September 2026</a:t>
            </a:r>
          </a:p>
          <a:p>
            <a:pPr algn="just">
              <a:lnSpc>
                <a:spcPct val="150000"/>
              </a:lnSpc>
              <a:spcBef>
                <a:spcPts val="0"/>
              </a:spcBef>
            </a:pPr>
            <a:r>
              <a:rPr lang="en-US" sz="900" dirty="0">
                <a:solidFill>
                  <a:srgbClr val="FFFF00"/>
                </a:solidFill>
              </a:rPr>
              <a:t>Legislative Training Hall,</a:t>
            </a:r>
          </a:p>
          <a:p>
            <a:pPr algn="just">
              <a:lnSpc>
                <a:spcPct val="150000"/>
              </a:lnSpc>
              <a:spcBef>
                <a:spcPts val="0"/>
              </a:spcBef>
            </a:pPr>
            <a:r>
              <a:rPr lang="en-US" sz="900" dirty="0" err="1">
                <a:solidFill>
                  <a:srgbClr val="FFFF00"/>
                </a:solidFill>
              </a:rPr>
              <a:t>Kartaya</a:t>
            </a:r>
            <a:r>
              <a:rPr lang="en-US" sz="900" dirty="0">
                <a:solidFill>
                  <a:srgbClr val="FFFF00"/>
                </a:solidFill>
              </a:rPr>
              <a:t> Bhawan 2,New Delhi</a:t>
            </a:r>
            <a:endParaRPr lang="en-IN" sz="900" dirty="0">
              <a:solidFill>
                <a:srgbClr val="FFFF00"/>
              </a:solidFill>
            </a:endParaRPr>
          </a:p>
        </p:txBody>
      </p:sp>
    </p:spTree>
    <p:extLst>
      <p:ext uri="{BB962C8B-B14F-4D97-AF65-F5344CB8AC3E}">
        <p14:creationId xmlns:p14="http://schemas.microsoft.com/office/powerpoint/2010/main" val="2391360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53297-93E8-3DE6-B240-D4746B2FCD95}"/>
              </a:ext>
            </a:extLst>
          </p:cNvPr>
          <p:cNvSpPr>
            <a:spLocks noGrp="1"/>
          </p:cNvSpPr>
          <p:nvPr>
            <p:ph type="title"/>
          </p:nvPr>
        </p:nvSpPr>
        <p:spPr>
          <a:xfrm>
            <a:off x="1082217" y="797022"/>
            <a:ext cx="9262255" cy="938259"/>
          </a:xfrm>
        </p:spPr>
        <p:txBody>
          <a:bodyPr/>
          <a:lstStyle/>
          <a:p>
            <a:pPr algn="just"/>
            <a:r>
              <a:rPr lang="en-US" dirty="0"/>
              <a:t>   </a:t>
            </a:r>
            <a:r>
              <a:rPr lang="en-US" dirty="0">
                <a:latin typeface="+mn-lt"/>
              </a:rPr>
              <a:t>How modern legislation is to be  	written?</a:t>
            </a:r>
            <a:endParaRPr lang="en-IN" dirty="0">
              <a:latin typeface="+mn-lt"/>
            </a:endParaRPr>
          </a:p>
        </p:txBody>
      </p:sp>
      <p:sp>
        <p:nvSpPr>
          <p:cNvPr id="3" name="Content Placeholder 2">
            <a:extLst>
              <a:ext uri="{FF2B5EF4-FFF2-40B4-BE49-F238E27FC236}">
                <a16:creationId xmlns:a16="http://schemas.microsoft.com/office/drawing/2014/main" id="{DE28730A-FE42-375D-4379-EF0FD1456890}"/>
              </a:ext>
            </a:extLst>
          </p:cNvPr>
          <p:cNvSpPr>
            <a:spLocks noGrp="1"/>
          </p:cNvSpPr>
          <p:nvPr>
            <p:ph idx="1"/>
          </p:nvPr>
        </p:nvSpPr>
        <p:spPr>
          <a:xfrm>
            <a:off x="1154954" y="2603500"/>
            <a:ext cx="8761413" cy="2706255"/>
          </a:xfrm>
        </p:spPr>
        <p:txBody>
          <a:bodyPr/>
          <a:lstStyle/>
          <a:p>
            <a:pPr algn="just">
              <a:lnSpc>
                <a:spcPct val="150000"/>
              </a:lnSpc>
              <a:spcBef>
                <a:spcPts val="0"/>
              </a:spcBef>
            </a:pPr>
            <a:r>
              <a:rPr lang="en-IN" dirty="0"/>
              <a:t>Modern Legislation should be written with minute specificity to describe not only the end goal of law but every step, every procedure, every detail required to achieve the purpose of  the law.</a:t>
            </a:r>
          </a:p>
          <a:p>
            <a:pPr algn="just">
              <a:lnSpc>
                <a:spcPct val="150000"/>
              </a:lnSpc>
              <a:spcBef>
                <a:spcPts val="0"/>
              </a:spcBef>
            </a:pPr>
            <a:r>
              <a:rPr lang="en-IN" dirty="0"/>
              <a:t>This kind of law-making  minimises arbitrariness of the public officials.</a:t>
            </a:r>
          </a:p>
          <a:p>
            <a:pPr algn="just">
              <a:lnSpc>
                <a:spcPct val="150000"/>
              </a:lnSpc>
              <a:spcBef>
                <a:spcPts val="0"/>
              </a:spcBef>
            </a:pPr>
            <a:r>
              <a:rPr lang="en-IN" dirty="0"/>
              <a:t>This kind of law-making establishes  a consistent standards for  the enforcement of law.</a:t>
            </a:r>
          </a:p>
          <a:p>
            <a:endParaRPr lang="en-IN" dirty="0"/>
          </a:p>
        </p:txBody>
      </p:sp>
    </p:spTree>
    <p:extLst>
      <p:ext uri="{BB962C8B-B14F-4D97-AF65-F5344CB8AC3E}">
        <p14:creationId xmlns:p14="http://schemas.microsoft.com/office/powerpoint/2010/main" val="688377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7BE4-652F-D7ED-5BAB-1569883224BA}"/>
              </a:ext>
            </a:extLst>
          </p:cNvPr>
          <p:cNvSpPr>
            <a:spLocks noGrp="1"/>
          </p:cNvSpPr>
          <p:nvPr>
            <p:ph type="title"/>
          </p:nvPr>
        </p:nvSpPr>
        <p:spPr>
          <a:xfrm>
            <a:off x="1154954" y="973668"/>
            <a:ext cx="10053614" cy="706964"/>
          </a:xfrm>
        </p:spPr>
        <p:txBody>
          <a:bodyPr/>
          <a:lstStyle/>
          <a:p>
            <a:r>
              <a:rPr lang="en-US" dirty="0"/>
              <a:t>   </a:t>
            </a:r>
            <a:r>
              <a:rPr lang="en-US" dirty="0">
                <a:latin typeface="+mn-lt"/>
              </a:rPr>
              <a:t>Principle based approach of drafting</a:t>
            </a:r>
            <a:endParaRPr lang="en-IN" dirty="0">
              <a:latin typeface="+mn-lt"/>
            </a:endParaRPr>
          </a:p>
        </p:txBody>
      </p:sp>
      <p:sp>
        <p:nvSpPr>
          <p:cNvPr id="3" name="Content Placeholder 2">
            <a:extLst>
              <a:ext uri="{FF2B5EF4-FFF2-40B4-BE49-F238E27FC236}">
                <a16:creationId xmlns:a16="http://schemas.microsoft.com/office/drawing/2014/main" id="{BFE6722F-BCEA-AFC6-D41B-BE7453942D66}"/>
              </a:ext>
            </a:extLst>
          </p:cNvPr>
          <p:cNvSpPr>
            <a:spLocks noGrp="1"/>
          </p:cNvSpPr>
          <p:nvPr>
            <p:ph idx="1"/>
          </p:nvPr>
        </p:nvSpPr>
        <p:spPr/>
        <p:txBody>
          <a:bodyPr>
            <a:normAutofit/>
          </a:bodyPr>
          <a:lstStyle/>
          <a:p>
            <a:pPr algn="just">
              <a:lnSpc>
                <a:spcPct val="150000"/>
              </a:lnSpc>
              <a:spcBef>
                <a:spcPts val="0"/>
              </a:spcBef>
            </a:pPr>
            <a:r>
              <a:rPr lang="en-IN" dirty="0"/>
              <a:t>Unduly detailed rules should be replaced by general principles-take their meaning from society’s norms and values and embrace the need for official discretion and responsibility.</a:t>
            </a:r>
          </a:p>
          <a:p>
            <a:pPr algn="just">
              <a:lnSpc>
                <a:spcPct val="150000"/>
              </a:lnSpc>
              <a:spcBef>
                <a:spcPts val="0"/>
              </a:spcBef>
            </a:pPr>
            <a:r>
              <a:rPr lang="en-IN" dirty="0"/>
              <a:t> The principle based law-making does not believe in unduly detailed rules.</a:t>
            </a:r>
          </a:p>
          <a:p>
            <a:pPr algn="just">
              <a:lnSpc>
                <a:spcPct val="150000"/>
              </a:lnSpc>
              <a:spcBef>
                <a:spcPts val="0"/>
              </a:spcBef>
            </a:pPr>
            <a:r>
              <a:rPr lang="en-IN" dirty="0"/>
              <a:t>The principle based law-making uses general principles in place of unduly detailed rules.</a:t>
            </a:r>
          </a:p>
          <a:p>
            <a:pPr algn="just">
              <a:lnSpc>
                <a:spcPct val="150000"/>
              </a:lnSpc>
              <a:spcBef>
                <a:spcPts val="0"/>
              </a:spcBef>
            </a:pPr>
            <a:r>
              <a:rPr lang="en-IN" dirty="0"/>
              <a:t>General principles take their meaning from society's norms and values.</a:t>
            </a:r>
          </a:p>
          <a:p>
            <a:pPr algn="just">
              <a:lnSpc>
                <a:spcPct val="150000"/>
              </a:lnSpc>
              <a:spcBef>
                <a:spcPts val="0"/>
              </a:spcBef>
            </a:pPr>
            <a:r>
              <a:rPr lang="en-IN" dirty="0"/>
              <a:t>Public officials are to use their discretion with  responsibility.</a:t>
            </a:r>
          </a:p>
          <a:p>
            <a:endParaRPr lang="en-IN" dirty="0"/>
          </a:p>
        </p:txBody>
      </p:sp>
    </p:spTree>
    <p:extLst>
      <p:ext uri="{BB962C8B-B14F-4D97-AF65-F5344CB8AC3E}">
        <p14:creationId xmlns:p14="http://schemas.microsoft.com/office/powerpoint/2010/main" val="3021084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73460-2BEB-E187-597B-5A3C0374E609}"/>
              </a:ext>
            </a:extLst>
          </p:cNvPr>
          <p:cNvSpPr>
            <a:spLocks noGrp="1"/>
          </p:cNvSpPr>
          <p:nvPr>
            <p:ph type="title"/>
          </p:nvPr>
        </p:nvSpPr>
        <p:spPr/>
        <p:txBody>
          <a:bodyPr/>
          <a:lstStyle/>
          <a:p>
            <a:r>
              <a:rPr lang="en-US" dirty="0"/>
              <a:t>   </a:t>
            </a:r>
            <a:r>
              <a:rPr lang="en-US" dirty="0">
                <a:latin typeface="+mn-lt"/>
              </a:rPr>
              <a:t>Legislation</a:t>
            </a:r>
            <a:endParaRPr lang="en-IN" dirty="0">
              <a:latin typeface="+mn-lt"/>
            </a:endParaRPr>
          </a:p>
        </p:txBody>
      </p:sp>
      <p:sp>
        <p:nvSpPr>
          <p:cNvPr id="3" name="Content Placeholder 2">
            <a:extLst>
              <a:ext uri="{FF2B5EF4-FFF2-40B4-BE49-F238E27FC236}">
                <a16:creationId xmlns:a16="http://schemas.microsoft.com/office/drawing/2014/main" id="{12611B0A-5788-D6CD-3095-4DFC92AB3839}"/>
              </a:ext>
            </a:extLst>
          </p:cNvPr>
          <p:cNvSpPr>
            <a:spLocks noGrp="1"/>
          </p:cNvSpPr>
          <p:nvPr>
            <p:ph idx="1"/>
          </p:nvPr>
        </p:nvSpPr>
        <p:spPr>
          <a:xfrm>
            <a:off x="1154954" y="2603500"/>
            <a:ext cx="8622891" cy="2633518"/>
          </a:xfrm>
        </p:spPr>
        <p:txBody>
          <a:bodyPr/>
          <a:lstStyle/>
          <a:p>
            <a:pPr algn="just">
              <a:lnSpc>
                <a:spcPct val="150000"/>
              </a:lnSpc>
              <a:spcBef>
                <a:spcPts val="0"/>
              </a:spcBef>
            </a:pPr>
            <a:r>
              <a:rPr lang="en-IN" kern="100" dirty="0">
                <a:ea typeface="Calibri" panose="020F0502020204030204" pitchFamily="34" charset="0"/>
                <a:cs typeface="Calibri" panose="020F0502020204030204" pitchFamily="34" charset="0"/>
              </a:rPr>
              <a:t>Legislation is the process of formulating a general rule of conduct without reference to particular cases and usually operating in the future.</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IN" kern="100" dirty="0">
                <a:ea typeface="Calibri" panose="020F0502020204030204" pitchFamily="34" charset="0"/>
                <a:cs typeface="Calibri" panose="020F0502020204030204" pitchFamily="34" charset="0"/>
              </a:rPr>
              <a:t>As to what should be the laws and the policy behind the said laws is clearly within the domain of the Legislature</a:t>
            </a:r>
            <a:endParaRPr lang="en-IN" dirty="0"/>
          </a:p>
        </p:txBody>
      </p:sp>
    </p:spTree>
    <p:extLst>
      <p:ext uri="{BB962C8B-B14F-4D97-AF65-F5344CB8AC3E}">
        <p14:creationId xmlns:p14="http://schemas.microsoft.com/office/powerpoint/2010/main" val="2730264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10AB8-7203-FCDC-17E3-6CACAE577FBF}"/>
              </a:ext>
            </a:extLst>
          </p:cNvPr>
          <p:cNvSpPr>
            <a:spLocks noGrp="1"/>
          </p:cNvSpPr>
          <p:nvPr>
            <p:ph type="title"/>
          </p:nvPr>
        </p:nvSpPr>
        <p:spPr/>
        <p:txBody>
          <a:bodyPr/>
          <a:lstStyle/>
          <a:p>
            <a:r>
              <a:rPr lang="en-US" dirty="0"/>
              <a:t>   </a:t>
            </a:r>
            <a:r>
              <a:rPr lang="en-US" dirty="0">
                <a:latin typeface="+mn-lt"/>
              </a:rPr>
              <a:t>Law as a body of principles</a:t>
            </a:r>
            <a:endParaRPr lang="en-IN" dirty="0">
              <a:latin typeface="+mn-lt"/>
            </a:endParaRPr>
          </a:p>
        </p:txBody>
      </p:sp>
      <p:sp>
        <p:nvSpPr>
          <p:cNvPr id="3" name="Content Placeholder 2">
            <a:extLst>
              <a:ext uri="{FF2B5EF4-FFF2-40B4-BE49-F238E27FC236}">
                <a16:creationId xmlns:a16="http://schemas.microsoft.com/office/drawing/2014/main" id="{FA72BA2D-DDA5-9742-3BB3-83495EBBF234}"/>
              </a:ext>
            </a:extLst>
          </p:cNvPr>
          <p:cNvSpPr>
            <a:spLocks noGrp="1"/>
          </p:cNvSpPr>
          <p:nvPr>
            <p:ph idx="1"/>
          </p:nvPr>
        </p:nvSpPr>
        <p:spPr/>
        <p:txBody>
          <a:bodyPr/>
          <a:lstStyle/>
          <a:p>
            <a:pPr algn="just">
              <a:lnSpc>
                <a:spcPct val="150000"/>
              </a:lnSpc>
              <a:spcBef>
                <a:spcPts val="0"/>
              </a:spcBef>
            </a:pPr>
            <a:r>
              <a:rPr lang="en-US" dirty="0"/>
              <a:t>The law consists of principles in accordance with which justice is administered by the state, and that the administration of justice consists in the use of the physical force of the state in enforcing rights and punishing the violator of them.</a:t>
            </a:r>
            <a:endParaRPr lang="en-IN" dirty="0"/>
          </a:p>
          <a:p>
            <a:pPr algn="just">
              <a:lnSpc>
                <a:spcPct val="150000"/>
              </a:lnSpc>
              <a:spcBef>
                <a:spcPts val="0"/>
              </a:spcBef>
            </a:pPr>
            <a:r>
              <a:rPr lang="en-US" dirty="0"/>
              <a:t>Salmond, Jurisprudence 11th edition (1957) at p 259</a:t>
            </a:r>
            <a:endParaRPr lang="en-IN" dirty="0"/>
          </a:p>
          <a:p>
            <a:endParaRPr lang="en-IN" dirty="0"/>
          </a:p>
        </p:txBody>
      </p:sp>
    </p:spTree>
    <p:extLst>
      <p:ext uri="{BB962C8B-B14F-4D97-AF65-F5344CB8AC3E}">
        <p14:creationId xmlns:p14="http://schemas.microsoft.com/office/powerpoint/2010/main" val="421605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6D657-4BBB-4D4A-EA9D-D88C6CB5E887}"/>
              </a:ext>
            </a:extLst>
          </p:cNvPr>
          <p:cNvSpPr>
            <a:spLocks noGrp="1"/>
          </p:cNvSpPr>
          <p:nvPr>
            <p:ph type="title"/>
          </p:nvPr>
        </p:nvSpPr>
        <p:spPr/>
        <p:txBody>
          <a:bodyPr/>
          <a:lstStyle/>
          <a:p>
            <a:r>
              <a:rPr lang="en-US" dirty="0">
                <a:latin typeface="+mn-lt"/>
              </a:rPr>
              <a:t>   How law is expressed?</a:t>
            </a:r>
            <a:endParaRPr lang="en-IN" dirty="0">
              <a:latin typeface="+mn-lt"/>
            </a:endParaRPr>
          </a:p>
        </p:txBody>
      </p:sp>
      <p:sp>
        <p:nvSpPr>
          <p:cNvPr id="3" name="Content Placeholder 2">
            <a:extLst>
              <a:ext uri="{FF2B5EF4-FFF2-40B4-BE49-F238E27FC236}">
                <a16:creationId xmlns:a16="http://schemas.microsoft.com/office/drawing/2014/main" id="{55B2A13B-9699-B1B9-2F18-9CEDA6A10194}"/>
              </a:ext>
            </a:extLst>
          </p:cNvPr>
          <p:cNvSpPr>
            <a:spLocks noGrp="1"/>
          </p:cNvSpPr>
          <p:nvPr>
            <p:ph idx="1"/>
          </p:nvPr>
        </p:nvSpPr>
        <p:spPr/>
        <p:txBody>
          <a:bodyPr>
            <a:normAutofit/>
          </a:bodyPr>
          <a:lstStyle/>
          <a:p>
            <a:pPr algn="just">
              <a:lnSpc>
                <a:spcPct val="150000"/>
              </a:lnSpc>
              <a:spcBef>
                <a:spcPts val="0"/>
              </a:spcBef>
            </a:pPr>
            <a:r>
              <a:rPr lang="en-IN" kern="100" dirty="0">
                <a:ea typeface="Calibri" panose="020F0502020204030204" pitchFamily="34" charset="0"/>
                <a:cs typeface="Calibri" panose="020F0502020204030204" pitchFamily="34" charset="0"/>
              </a:rPr>
              <a:t>A law is expressed through four distinct categories- principles, rules, standards, and concepts.</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IN" kern="100" dirty="0">
                <a:ea typeface="Calibri" panose="020F0502020204030204" pitchFamily="34" charset="0"/>
                <a:cs typeface="Calibri" panose="020F0502020204030204" pitchFamily="34" charset="0"/>
              </a:rPr>
              <a:t>It is a </a:t>
            </a:r>
            <a:r>
              <a:rPr lang="en-IN" b="1" kern="100" dirty="0">
                <a:ea typeface="Calibri" panose="020F0502020204030204" pitchFamily="34" charset="0"/>
                <a:cs typeface="Calibri" panose="020F0502020204030204" pitchFamily="34" charset="0"/>
              </a:rPr>
              <a:t>principle </a:t>
            </a:r>
            <a:r>
              <a:rPr lang="en-IN" kern="100" dirty="0">
                <a:ea typeface="Calibri" panose="020F0502020204030204" pitchFamily="34" charset="0"/>
                <a:cs typeface="Calibri" panose="020F0502020204030204" pitchFamily="34" charset="0"/>
              </a:rPr>
              <a:t>of public policy that those who exercise a public calling should not take an unfair advantage of their position. </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IN" kern="100" dirty="0">
                <a:ea typeface="Calibri" panose="020F0502020204030204" pitchFamily="34" charset="0"/>
                <a:cs typeface="Calibri" panose="020F0502020204030204" pitchFamily="34" charset="0"/>
              </a:rPr>
              <a:t>One formulation of this principle is the </a:t>
            </a:r>
            <a:r>
              <a:rPr lang="en-IN" b="1" kern="100" dirty="0">
                <a:ea typeface="Calibri" panose="020F0502020204030204" pitchFamily="34" charset="0"/>
                <a:cs typeface="Calibri" panose="020F0502020204030204" pitchFamily="34" charset="0"/>
              </a:rPr>
              <a:t>rule </a:t>
            </a:r>
            <a:r>
              <a:rPr lang="en-IN" kern="100" dirty="0">
                <a:ea typeface="Calibri" panose="020F0502020204030204" pitchFamily="34" charset="0"/>
                <a:cs typeface="Calibri" panose="020F0502020204030204" pitchFamily="34" charset="0"/>
              </a:rPr>
              <a:t>that </a:t>
            </a:r>
            <a:r>
              <a:rPr lang="en-IN" u="sng" kern="100" dirty="0">
                <a:ea typeface="Calibri" panose="020F0502020204030204" pitchFamily="34" charset="0"/>
                <a:cs typeface="Calibri" panose="020F0502020204030204" pitchFamily="34" charset="0"/>
              </a:rPr>
              <a:t>a common carrier must not charge more than a reasonable rate. </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IN" kern="100" dirty="0">
                <a:ea typeface="Calibri" panose="020F0502020204030204" pitchFamily="34" charset="0"/>
                <a:cs typeface="Calibri" panose="020F0502020204030204" pitchFamily="34" charset="0"/>
              </a:rPr>
              <a:t>This rule contains within itself a concept (common carrier) and a standard (reasonable rate).</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84916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A8ECD-26CA-CED7-473E-410A8CC81BB4}"/>
              </a:ext>
            </a:extLst>
          </p:cNvPr>
          <p:cNvSpPr>
            <a:spLocks noGrp="1"/>
          </p:cNvSpPr>
          <p:nvPr>
            <p:ph type="title"/>
          </p:nvPr>
        </p:nvSpPr>
        <p:spPr/>
        <p:txBody>
          <a:bodyPr/>
          <a:lstStyle/>
          <a:p>
            <a:r>
              <a:rPr lang="en-US" dirty="0"/>
              <a:t>   Language of law</a:t>
            </a:r>
            <a:endParaRPr lang="en-IN" dirty="0"/>
          </a:p>
        </p:txBody>
      </p:sp>
      <p:sp>
        <p:nvSpPr>
          <p:cNvPr id="3" name="Content Placeholder 2">
            <a:extLst>
              <a:ext uri="{FF2B5EF4-FFF2-40B4-BE49-F238E27FC236}">
                <a16:creationId xmlns:a16="http://schemas.microsoft.com/office/drawing/2014/main" id="{AA8912F0-9A0E-F79F-FF99-A188586304AA}"/>
              </a:ext>
            </a:extLst>
          </p:cNvPr>
          <p:cNvSpPr>
            <a:spLocks noGrp="1"/>
          </p:cNvSpPr>
          <p:nvPr>
            <p:ph idx="1"/>
          </p:nvPr>
        </p:nvSpPr>
        <p:spPr/>
        <p:txBody>
          <a:bodyPr/>
          <a:lstStyle/>
          <a:p>
            <a:pPr algn="just">
              <a:lnSpc>
                <a:spcPct val="150000"/>
              </a:lnSpc>
              <a:spcBef>
                <a:spcPts val="0"/>
              </a:spcBef>
            </a:pPr>
            <a:r>
              <a:rPr lang="en-IN" kern="100" dirty="0">
                <a:ea typeface="Calibri" panose="020F0502020204030204" pitchFamily="34" charset="0"/>
                <a:cs typeface="Calibri" panose="020F0502020204030204" pitchFamily="34" charset="0"/>
              </a:rPr>
              <a:t>The words of the ordinary English language are used in legislation.  </a:t>
            </a:r>
          </a:p>
          <a:p>
            <a:pPr algn="just">
              <a:lnSpc>
                <a:spcPct val="150000"/>
              </a:lnSpc>
              <a:spcBef>
                <a:spcPts val="0"/>
              </a:spcBef>
            </a:pPr>
            <a:r>
              <a:rPr lang="en-IN" kern="100" dirty="0">
                <a:ea typeface="Calibri" panose="020F0502020204030204" pitchFamily="34" charset="0"/>
                <a:cs typeface="Calibri" panose="020F0502020204030204" pitchFamily="34" charset="0"/>
              </a:rPr>
              <a:t>A combination of words creates a sentence. </a:t>
            </a:r>
          </a:p>
          <a:p>
            <a:pPr algn="just">
              <a:lnSpc>
                <a:spcPct val="150000"/>
              </a:lnSpc>
              <a:spcBef>
                <a:spcPts val="0"/>
              </a:spcBef>
            </a:pPr>
            <a:r>
              <a:rPr lang="en-IN" kern="100" dirty="0">
                <a:ea typeface="Calibri" panose="020F0502020204030204" pitchFamily="34" charset="0"/>
                <a:cs typeface="Calibri" panose="020F0502020204030204" pitchFamily="34" charset="0"/>
              </a:rPr>
              <a:t>A sentence may be expressed in simple words if an idea is simple. </a:t>
            </a:r>
          </a:p>
          <a:p>
            <a:pPr algn="just">
              <a:lnSpc>
                <a:spcPct val="150000"/>
              </a:lnSpc>
              <a:spcBef>
                <a:spcPts val="0"/>
              </a:spcBef>
            </a:pPr>
            <a:r>
              <a:rPr lang="en-IN" kern="100" dirty="0">
                <a:ea typeface="Calibri" panose="020F0502020204030204" pitchFamily="34" charset="0"/>
                <a:cs typeface="Calibri" panose="020F0502020204030204" pitchFamily="34" charset="0"/>
              </a:rPr>
              <a:t>Usually, a section of an Act embodies an idea and is expressed in a single sentence. </a:t>
            </a:r>
          </a:p>
          <a:p>
            <a:pPr algn="just">
              <a:lnSpc>
                <a:spcPct val="150000"/>
              </a:lnSpc>
              <a:spcBef>
                <a:spcPts val="0"/>
              </a:spcBef>
            </a:pPr>
            <a:r>
              <a:rPr lang="en-IN" kern="100" dirty="0">
                <a:ea typeface="Calibri" panose="020F0502020204030204" pitchFamily="34" charset="0"/>
                <a:cs typeface="Calibri" panose="020F0502020204030204" pitchFamily="34" charset="0"/>
              </a:rPr>
              <a:t>When more than one idea is expressed, a section is divided into sub-sections.</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339790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B7844-B76E-CD4B-EE2E-63971FA72963}"/>
              </a:ext>
            </a:extLst>
          </p:cNvPr>
          <p:cNvSpPr>
            <a:spLocks noGrp="1"/>
          </p:cNvSpPr>
          <p:nvPr>
            <p:ph type="title"/>
          </p:nvPr>
        </p:nvSpPr>
        <p:spPr/>
        <p:txBody>
          <a:bodyPr/>
          <a:lstStyle/>
          <a:p>
            <a:r>
              <a:rPr lang="en-US" dirty="0"/>
              <a:t>   </a:t>
            </a:r>
            <a:r>
              <a:rPr lang="en-US" dirty="0">
                <a:latin typeface="+mn-lt"/>
              </a:rPr>
              <a:t>Legislative Drafting</a:t>
            </a:r>
            <a:endParaRPr lang="en-IN" dirty="0">
              <a:latin typeface="+mn-lt"/>
            </a:endParaRPr>
          </a:p>
        </p:txBody>
      </p:sp>
      <p:sp>
        <p:nvSpPr>
          <p:cNvPr id="3" name="Content Placeholder 2">
            <a:extLst>
              <a:ext uri="{FF2B5EF4-FFF2-40B4-BE49-F238E27FC236}">
                <a16:creationId xmlns:a16="http://schemas.microsoft.com/office/drawing/2014/main" id="{3ADFF19F-D272-845B-7A15-B66EF5494CF1}"/>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Times New Roman" panose="02020603050405020304" pitchFamily="18" charset="0"/>
              </a:rPr>
              <a:t>The term ‘legislative drafting’ means the preparation of a draft Bill finalized before its introduction in the legislature. </a:t>
            </a:r>
          </a:p>
          <a:p>
            <a:pPr algn="just">
              <a:lnSpc>
                <a:spcPct val="150000"/>
              </a:lnSpc>
              <a:spcBef>
                <a:spcPts val="0"/>
              </a:spcBef>
            </a:pPr>
            <a:r>
              <a:rPr lang="en-US" kern="100" dirty="0">
                <a:ea typeface="Calibri" panose="020F0502020204030204" pitchFamily="34" charset="0"/>
                <a:cs typeface="Times New Roman" panose="02020603050405020304" pitchFamily="18" charset="0"/>
              </a:rPr>
              <a:t>A draft Bill could be for the amendment of the Constitution of India or for the amendment of a central Act or repeal of an old Act. </a:t>
            </a:r>
          </a:p>
          <a:p>
            <a:pPr algn="just">
              <a:lnSpc>
                <a:spcPct val="150000"/>
              </a:lnSpc>
              <a:spcBef>
                <a:spcPts val="0"/>
              </a:spcBef>
            </a:pPr>
            <a:r>
              <a:rPr lang="en-US" kern="100" dirty="0">
                <a:ea typeface="Calibri" panose="020F0502020204030204" pitchFamily="34" charset="0"/>
                <a:cs typeface="Times New Roman" panose="02020603050405020304" pitchFamily="18" charset="0"/>
              </a:rPr>
              <a:t>The preparation of a draft of a new legislation is the most challenging exercise for a draftsperson. </a:t>
            </a:r>
          </a:p>
          <a:p>
            <a:endParaRPr lang="en-IN" dirty="0"/>
          </a:p>
        </p:txBody>
      </p:sp>
    </p:spTree>
    <p:extLst>
      <p:ext uri="{BB962C8B-B14F-4D97-AF65-F5344CB8AC3E}">
        <p14:creationId xmlns:p14="http://schemas.microsoft.com/office/powerpoint/2010/main" val="1898462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FFD63-6559-5175-7188-1EC3901B360C}"/>
              </a:ext>
            </a:extLst>
          </p:cNvPr>
          <p:cNvSpPr>
            <a:spLocks noGrp="1"/>
          </p:cNvSpPr>
          <p:nvPr>
            <p:ph type="title"/>
          </p:nvPr>
        </p:nvSpPr>
        <p:spPr/>
        <p:txBody>
          <a:bodyPr/>
          <a:lstStyle/>
          <a:p>
            <a:r>
              <a:rPr lang="en-US" dirty="0"/>
              <a:t>   </a:t>
            </a:r>
            <a:r>
              <a:rPr lang="en-US" dirty="0">
                <a:latin typeface="+mn-lt"/>
              </a:rPr>
              <a:t>The purpose of legislative drafting</a:t>
            </a:r>
            <a:endParaRPr lang="en-IN" dirty="0">
              <a:latin typeface="+mn-lt"/>
            </a:endParaRPr>
          </a:p>
        </p:txBody>
      </p:sp>
      <p:sp>
        <p:nvSpPr>
          <p:cNvPr id="3" name="Content Placeholder 2">
            <a:extLst>
              <a:ext uri="{FF2B5EF4-FFF2-40B4-BE49-F238E27FC236}">
                <a16:creationId xmlns:a16="http://schemas.microsoft.com/office/drawing/2014/main" id="{A493D1DE-419E-0132-5B37-0EF61C23DD6D}"/>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Times New Roman" panose="02020603050405020304" pitchFamily="18" charset="0"/>
              </a:rPr>
              <a:t>The purpose of legislative drafting is to produce a workable solution to the socio-economic and political problems of society in the form of good legislation. </a:t>
            </a:r>
          </a:p>
          <a:p>
            <a:pPr algn="just">
              <a:lnSpc>
                <a:spcPct val="150000"/>
              </a:lnSpc>
              <a:spcBef>
                <a:spcPts val="0"/>
              </a:spcBef>
            </a:pPr>
            <a:r>
              <a:rPr lang="en-US" kern="100" dirty="0">
                <a:ea typeface="Calibri" panose="020F0502020204030204" pitchFamily="34" charset="0"/>
                <a:cs typeface="Times New Roman" panose="02020603050405020304" pitchFamily="18" charset="0"/>
              </a:rPr>
              <a:t>Where the end product is good legislation, the reasons could be that the best practices of legislative drafting have been followed. </a:t>
            </a:r>
          </a:p>
          <a:p>
            <a:pPr algn="just">
              <a:lnSpc>
                <a:spcPct val="150000"/>
              </a:lnSpc>
              <a:spcBef>
                <a:spcPts val="0"/>
              </a:spcBef>
            </a:pPr>
            <a:r>
              <a:rPr lang="en-US" kern="100" dirty="0">
                <a:ea typeface="Calibri" panose="020F0502020204030204" pitchFamily="34" charset="0"/>
                <a:cs typeface="Times New Roman" panose="02020603050405020304" pitchFamily="18" charset="0"/>
              </a:rPr>
              <a:t> A legislation is characterized as good when it is preceded by good policy and good drafting. A complex legislation is the opposite of a good legislation.</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832455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796CB-1715-F235-8163-F32CC652DE2A}"/>
              </a:ext>
            </a:extLst>
          </p:cNvPr>
          <p:cNvSpPr>
            <a:spLocks noGrp="1"/>
          </p:cNvSpPr>
          <p:nvPr>
            <p:ph type="title"/>
          </p:nvPr>
        </p:nvSpPr>
        <p:spPr/>
        <p:txBody>
          <a:bodyPr/>
          <a:lstStyle/>
          <a:p>
            <a:r>
              <a:rPr lang="en-US" dirty="0"/>
              <a:t>   </a:t>
            </a:r>
            <a:r>
              <a:rPr lang="en-US" dirty="0">
                <a:latin typeface="+mn-lt"/>
              </a:rPr>
              <a:t>Good legislation</a:t>
            </a:r>
            <a:endParaRPr lang="en-IN" dirty="0">
              <a:latin typeface="+mn-lt"/>
            </a:endParaRPr>
          </a:p>
        </p:txBody>
      </p:sp>
      <p:sp>
        <p:nvSpPr>
          <p:cNvPr id="3" name="Content Placeholder 2">
            <a:extLst>
              <a:ext uri="{FF2B5EF4-FFF2-40B4-BE49-F238E27FC236}">
                <a16:creationId xmlns:a16="http://schemas.microsoft.com/office/drawing/2014/main" id="{FBE552FF-64BD-D7F8-7870-09271E2613CA}"/>
              </a:ext>
            </a:extLst>
          </p:cNvPr>
          <p:cNvSpPr>
            <a:spLocks noGrp="1"/>
          </p:cNvSpPr>
          <p:nvPr>
            <p:ph idx="1"/>
          </p:nvPr>
        </p:nvSpPr>
        <p:spPr/>
        <p:txBody>
          <a:bodyPr/>
          <a:lstStyle/>
          <a:p>
            <a:r>
              <a:rPr lang="en-US" kern="100" dirty="0">
                <a:ea typeface="Calibri" panose="020F0502020204030204" pitchFamily="34" charset="0"/>
                <a:cs typeface="Times New Roman" panose="02020603050405020304" pitchFamily="18" charset="0"/>
              </a:rPr>
              <a:t>Constitutionally valid and works effectively in the real world.</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4120624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8F6DC-4756-420A-2634-72FC7142826B}"/>
              </a:ext>
            </a:extLst>
          </p:cNvPr>
          <p:cNvSpPr>
            <a:spLocks noGrp="1"/>
          </p:cNvSpPr>
          <p:nvPr>
            <p:ph type="title"/>
          </p:nvPr>
        </p:nvSpPr>
        <p:spPr/>
        <p:txBody>
          <a:bodyPr/>
          <a:lstStyle/>
          <a:p>
            <a:r>
              <a:rPr lang="en-US" dirty="0"/>
              <a:t>   </a:t>
            </a:r>
            <a:r>
              <a:rPr lang="en-US" dirty="0">
                <a:latin typeface="+mn-lt"/>
              </a:rPr>
              <a:t>(In)Effective law</a:t>
            </a:r>
            <a:endParaRPr lang="en-IN" dirty="0">
              <a:latin typeface="+mn-lt"/>
            </a:endParaRPr>
          </a:p>
        </p:txBody>
      </p:sp>
      <p:sp>
        <p:nvSpPr>
          <p:cNvPr id="3" name="Content Placeholder 2">
            <a:extLst>
              <a:ext uri="{FF2B5EF4-FFF2-40B4-BE49-F238E27FC236}">
                <a16:creationId xmlns:a16="http://schemas.microsoft.com/office/drawing/2014/main" id="{51C10A80-D35B-DE13-562B-C7882C82CED7}"/>
              </a:ext>
            </a:extLst>
          </p:cNvPr>
          <p:cNvSpPr>
            <a:spLocks noGrp="1"/>
          </p:cNvSpPr>
          <p:nvPr>
            <p:ph idx="1"/>
          </p:nvPr>
        </p:nvSpPr>
        <p:spPr/>
        <p:txBody>
          <a:bodyPr>
            <a:normAutofit fontScale="92500" lnSpcReduction="20000"/>
          </a:bodyPr>
          <a:lstStyle/>
          <a:p>
            <a:pPr algn="just">
              <a:lnSpc>
                <a:spcPct val="170000"/>
              </a:lnSpc>
              <a:spcBef>
                <a:spcPts val="0"/>
              </a:spcBef>
            </a:pPr>
            <a:r>
              <a:rPr lang="en-IN" sz="1900" kern="100" dirty="0">
                <a:ea typeface="Calibri" panose="020F0502020204030204" pitchFamily="34" charset="0"/>
                <a:cs typeface="Calibri" panose="020F0502020204030204" pitchFamily="34" charset="0"/>
              </a:rPr>
              <a:t>The Karnataka Educational Institutions (Prohibition of Capitation Fee) Act, 1984. </a:t>
            </a:r>
            <a:endParaRPr lang="en-IN" sz="1900" kern="100" dirty="0">
              <a:ea typeface="Calibri" panose="020F0502020204030204" pitchFamily="34" charset="0"/>
              <a:cs typeface="Times New Roman" panose="02020603050405020304" pitchFamily="18" charset="0"/>
            </a:endParaRPr>
          </a:p>
          <a:p>
            <a:pPr algn="just">
              <a:lnSpc>
                <a:spcPct val="170000"/>
              </a:lnSpc>
              <a:spcBef>
                <a:spcPts val="0"/>
              </a:spcBef>
            </a:pPr>
            <a:r>
              <a:rPr lang="en-IN" sz="1900" kern="100" dirty="0">
                <a:ea typeface="Calibri" panose="020F0502020204030204" pitchFamily="34" charset="0"/>
                <a:cs typeface="Calibri" panose="020F0502020204030204" pitchFamily="34" charset="0"/>
              </a:rPr>
              <a:t>The Andhra Pradesh Educational Institutions (Regulation of Admission and Prohibition of Capitation Fee) Act, 1983.</a:t>
            </a:r>
            <a:endParaRPr lang="en-IN" sz="1900" kern="100" dirty="0">
              <a:ea typeface="Calibri" panose="020F0502020204030204" pitchFamily="34" charset="0"/>
              <a:cs typeface="Times New Roman" panose="02020603050405020304" pitchFamily="18" charset="0"/>
            </a:endParaRPr>
          </a:p>
          <a:p>
            <a:pPr algn="just">
              <a:lnSpc>
                <a:spcPct val="170000"/>
              </a:lnSpc>
              <a:spcBef>
                <a:spcPts val="0"/>
              </a:spcBef>
            </a:pPr>
            <a:r>
              <a:rPr lang="en-IN" sz="1900" kern="100" dirty="0">
                <a:ea typeface="Calibri" panose="020F0502020204030204" pitchFamily="34" charset="0"/>
                <a:cs typeface="Calibri" panose="020F0502020204030204" pitchFamily="34" charset="0"/>
              </a:rPr>
              <a:t> The Tamil Nadu Educational Institutes (Prohibition on Collection of Capitation Fee) Act 1992</a:t>
            </a:r>
            <a:endParaRPr lang="en-IN" sz="1900" kern="100" dirty="0">
              <a:ea typeface="Calibri" panose="020F0502020204030204" pitchFamily="34" charset="0"/>
              <a:cs typeface="Times New Roman" panose="02020603050405020304" pitchFamily="18" charset="0"/>
            </a:endParaRPr>
          </a:p>
          <a:p>
            <a:pPr algn="just">
              <a:lnSpc>
                <a:spcPct val="170000"/>
              </a:lnSpc>
              <a:spcBef>
                <a:spcPts val="0"/>
              </a:spcBef>
            </a:pPr>
            <a:r>
              <a:rPr lang="en-IN" sz="1900" kern="100" dirty="0">
                <a:solidFill>
                  <a:srgbClr val="000000"/>
                </a:solidFill>
                <a:ea typeface="Calibri" panose="020F0502020204030204" pitchFamily="34" charset="0"/>
                <a:cs typeface="Calibri" panose="020F0502020204030204" pitchFamily="34" charset="0"/>
              </a:rPr>
              <a:t>The Maharashtra Educational Institutions (Prohibition of Capitation Fee) Act, 1987.</a:t>
            </a:r>
            <a:endParaRPr lang="en-IN" sz="1900"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096773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ED509-F359-DBF2-1BB6-151F0E8CB691}"/>
              </a:ext>
            </a:extLst>
          </p:cNvPr>
          <p:cNvSpPr>
            <a:spLocks noGrp="1"/>
          </p:cNvSpPr>
          <p:nvPr>
            <p:ph type="title"/>
          </p:nvPr>
        </p:nvSpPr>
        <p:spPr>
          <a:xfrm>
            <a:off x="1331600" y="838200"/>
            <a:ext cx="8761413" cy="706964"/>
          </a:xfrm>
        </p:spPr>
        <p:txBody>
          <a:bodyPr/>
          <a:lstStyle/>
          <a:p>
            <a:r>
              <a:rPr lang="en-US" sz="3400" dirty="0"/>
              <a:t> </a:t>
            </a:r>
            <a:r>
              <a:rPr lang="en-US" sz="3400" dirty="0">
                <a:latin typeface="+mn-lt"/>
              </a:rPr>
              <a:t>Monitoring of the law by the Supreme</a:t>
            </a:r>
            <a:br>
              <a:rPr lang="en-US" sz="3400" dirty="0">
                <a:latin typeface="+mn-lt"/>
              </a:rPr>
            </a:br>
            <a:r>
              <a:rPr lang="en-US" sz="3400" dirty="0">
                <a:latin typeface="+mn-lt"/>
              </a:rPr>
              <a:t> Court</a:t>
            </a:r>
            <a:endParaRPr lang="en-IN" sz="3400" dirty="0">
              <a:latin typeface="+mn-lt"/>
            </a:endParaRPr>
          </a:p>
        </p:txBody>
      </p:sp>
      <p:sp>
        <p:nvSpPr>
          <p:cNvPr id="3" name="Content Placeholder 2">
            <a:extLst>
              <a:ext uri="{FF2B5EF4-FFF2-40B4-BE49-F238E27FC236}">
                <a16:creationId xmlns:a16="http://schemas.microsoft.com/office/drawing/2014/main" id="{F2B23EE0-2F47-BBD2-64FF-7F88E57496C0}"/>
              </a:ext>
            </a:extLst>
          </p:cNvPr>
          <p:cNvSpPr>
            <a:spLocks noGrp="1"/>
          </p:cNvSpPr>
          <p:nvPr>
            <p:ph idx="1"/>
          </p:nvPr>
        </p:nvSpPr>
        <p:spPr/>
        <p:txBody>
          <a:bodyPr>
            <a:normAutofit fontScale="85000" lnSpcReduction="10000"/>
          </a:bodyPr>
          <a:lstStyle/>
          <a:p>
            <a:pPr algn="just">
              <a:lnSpc>
                <a:spcPct val="160000"/>
              </a:lnSpc>
              <a:spcBef>
                <a:spcPts val="0"/>
              </a:spcBef>
            </a:pPr>
            <a:r>
              <a:rPr lang="en-IN" sz="1900" kern="100" dirty="0">
                <a:solidFill>
                  <a:srgbClr val="444444"/>
                </a:solidFill>
                <a:ea typeface="Calibri" panose="020F0502020204030204" pitchFamily="34" charset="0"/>
                <a:cs typeface="Calibri" panose="020F0502020204030204" pitchFamily="34" charset="0"/>
              </a:rPr>
              <a:t>The Court expressed its concern that in spite of the legislation, </a:t>
            </a:r>
            <a:r>
              <a:rPr lang="en-IN" sz="1900" b="1" kern="100" dirty="0">
                <a:solidFill>
                  <a:srgbClr val="444444"/>
                </a:solidFill>
                <a:ea typeface="Calibri" panose="020F0502020204030204" pitchFamily="34" charset="0"/>
                <a:cs typeface="Calibri" panose="020F0502020204030204" pitchFamily="34" charset="0"/>
              </a:rPr>
              <a:t>the said practice</a:t>
            </a:r>
            <a:r>
              <a:rPr lang="en-IN" sz="1900" kern="100" dirty="0">
                <a:solidFill>
                  <a:srgbClr val="444444"/>
                </a:solidFill>
                <a:ea typeface="Calibri" panose="020F0502020204030204" pitchFamily="34" charset="0"/>
                <a:cs typeface="Calibri" panose="020F0502020204030204" pitchFamily="34" charset="0"/>
              </a:rPr>
              <a:t> </a:t>
            </a:r>
            <a:r>
              <a:rPr lang="en-IN" sz="1900" b="1" kern="100" dirty="0">
                <a:solidFill>
                  <a:srgbClr val="444444"/>
                </a:solidFill>
                <a:ea typeface="Calibri" panose="020F0502020204030204" pitchFamily="34" charset="0"/>
                <a:cs typeface="Calibri" panose="020F0502020204030204" pitchFamily="34" charset="0"/>
              </a:rPr>
              <a:t>has not been effectively stopped.</a:t>
            </a:r>
            <a:r>
              <a:rPr lang="en-IN" sz="1900" kern="100" dirty="0">
                <a:solidFill>
                  <a:srgbClr val="444444"/>
                </a:solidFill>
                <a:ea typeface="Calibri" panose="020F0502020204030204" pitchFamily="34" charset="0"/>
                <a:cs typeface="Calibri" panose="020F0502020204030204" pitchFamily="34" charset="0"/>
              </a:rPr>
              <a:t> </a:t>
            </a:r>
          </a:p>
          <a:p>
            <a:pPr algn="just">
              <a:lnSpc>
                <a:spcPct val="160000"/>
              </a:lnSpc>
              <a:spcBef>
                <a:spcPts val="0"/>
              </a:spcBef>
            </a:pPr>
            <a:r>
              <a:rPr lang="en-IN" sz="1900" kern="100" dirty="0">
                <a:solidFill>
                  <a:srgbClr val="444444"/>
                </a:solidFill>
                <a:ea typeface="Calibri" panose="020F0502020204030204" pitchFamily="34" charset="0"/>
                <a:cs typeface="Calibri" panose="020F0502020204030204" pitchFamily="34" charset="0"/>
              </a:rPr>
              <a:t>Supreme Court directed that a web portal under the aegis of the Supreme Court has to be set up wherein any information about the private medical colleges charging capitation fees can be furnished by the students. The web portal has to be maintained and regulated by the National Informatics Centre (NIC) under the Ministry of Electronics and Information Technology. </a:t>
            </a:r>
          </a:p>
          <a:p>
            <a:pPr algn="just">
              <a:lnSpc>
                <a:spcPct val="160000"/>
              </a:lnSpc>
              <a:spcBef>
                <a:spcPts val="0"/>
              </a:spcBef>
            </a:pPr>
            <a:r>
              <a:rPr lang="en-IN" sz="1900" kern="100" dirty="0">
                <a:solidFill>
                  <a:srgbClr val="444444"/>
                </a:solidFill>
                <a:ea typeface="Calibri" panose="020F0502020204030204" pitchFamily="34" charset="0"/>
                <a:cs typeface="Calibri" panose="020F0502020204030204" pitchFamily="34" charset="0"/>
              </a:rPr>
              <a:t>[</a:t>
            </a:r>
            <a:r>
              <a:rPr lang="en-IN" sz="1900" b="1" kern="1800" dirty="0" err="1">
                <a:solidFill>
                  <a:srgbClr val="232323"/>
                </a:solidFill>
                <a:ea typeface="Times New Roman" panose="02020603050405020304" pitchFamily="18" charset="0"/>
                <a:cs typeface="Calibri" panose="020F0502020204030204" pitchFamily="34" charset="0"/>
              </a:rPr>
              <a:t>Rashtreeya</a:t>
            </a:r>
            <a:r>
              <a:rPr lang="en-IN" sz="1900" b="1" kern="1800" dirty="0">
                <a:solidFill>
                  <a:srgbClr val="232323"/>
                </a:solidFill>
                <a:ea typeface="Times New Roman" panose="02020603050405020304" pitchFamily="18" charset="0"/>
                <a:cs typeface="Calibri" panose="020F0502020204030204" pitchFamily="34" charset="0"/>
              </a:rPr>
              <a:t> </a:t>
            </a:r>
            <a:r>
              <a:rPr lang="en-IN" sz="1900" b="1" kern="1800" dirty="0" err="1">
                <a:solidFill>
                  <a:srgbClr val="232323"/>
                </a:solidFill>
                <a:ea typeface="Times New Roman" panose="02020603050405020304" pitchFamily="18" charset="0"/>
                <a:cs typeface="Calibri" panose="020F0502020204030204" pitchFamily="34" charset="0"/>
              </a:rPr>
              <a:t>Sikshana</a:t>
            </a:r>
            <a:r>
              <a:rPr lang="en-IN" sz="1900" b="1" kern="1800" dirty="0">
                <a:solidFill>
                  <a:srgbClr val="232323"/>
                </a:solidFill>
                <a:ea typeface="Times New Roman" panose="02020603050405020304" pitchFamily="18" charset="0"/>
                <a:cs typeface="Calibri" panose="020F0502020204030204" pitchFamily="34" charset="0"/>
              </a:rPr>
              <a:t> Samithi Trust v. Committee For Fixation of Fee Structure of Private Professional Colleges, May 19, 2022]</a:t>
            </a:r>
            <a:endParaRPr lang="en-IN" sz="1900"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656874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E6A4E-7B62-BA41-FE8B-B32ACB444E8D}"/>
              </a:ext>
            </a:extLst>
          </p:cNvPr>
          <p:cNvSpPr>
            <a:spLocks noGrp="1"/>
          </p:cNvSpPr>
          <p:nvPr>
            <p:ph type="title"/>
          </p:nvPr>
        </p:nvSpPr>
        <p:spPr>
          <a:xfrm>
            <a:off x="1154954" y="727364"/>
            <a:ext cx="9319082" cy="1236518"/>
          </a:xfrm>
        </p:spPr>
        <p:txBody>
          <a:bodyPr/>
          <a:lstStyle/>
          <a:p>
            <a:r>
              <a:rPr lang="en-US" kern="100" dirty="0">
                <a:latin typeface="+mn-lt"/>
                <a:ea typeface="Calibri" panose="020F0502020204030204" pitchFamily="34" charset="0"/>
                <a:cs typeface="Calibri" panose="020F0502020204030204" pitchFamily="34" charset="0"/>
              </a:rPr>
              <a:t>   Best Practices in Legislative Drafting: </a:t>
            </a:r>
            <a:br>
              <a:rPr lang="en-US" kern="100" dirty="0">
                <a:latin typeface="+mn-lt"/>
                <a:ea typeface="Calibri" panose="020F0502020204030204" pitchFamily="34" charset="0"/>
                <a:cs typeface="Calibri" panose="020F0502020204030204" pitchFamily="34" charset="0"/>
              </a:rPr>
            </a:br>
            <a:r>
              <a:rPr lang="en-US" kern="100" dirty="0">
                <a:latin typeface="+mn-lt"/>
                <a:ea typeface="Calibri" panose="020F0502020204030204" pitchFamily="34" charset="0"/>
                <a:cs typeface="Calibri" panose="020F0502020204030204" pitchFamily="34" charset="0"/>
              </a:rPr>
              <a:t>   Preliminary</a:t>
            </a:r>
            <a:endParaRPr lang="en-IN" dirty="0">
              <a:latin typeface="+mn-lt"/>
            </a:endParaRPr>
          </a:p>
        </p:txBody>
      </p:sp>
      <p:sp>
        <p:nvSpPr>
          <p:cNvPr id="3" name="Content Placeholder 2">
            <a:extLst>
              <a:ext uri="{FF2B5EF4-FFF2-40B4-BE49-F238E27FC236}">
                <a16:creationId xmlns:a16="http://schemas.microsoft.com/office/drawing/2014/main" id="{46082368-A42C-CBCC-C987-A2603E316BB4}"/>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Calibri" panose="020F0502020204030204" pitchFamily="34" charset="0"/>
              </a:rPr>
              <a:t>Legislative drafting is teamwork. </a:t>
            </a:r>
          </a:p>
          <a:p>
            <a:pPr algn="just">
              <a:lnSpc>
                <a:spcPct val="150000"/>
              </a:lnSpc>
              <a:spcBef>
                <a:spcPts val="0"/>
              </a:spcBef>
            </a:pPr>
            <a:r>
              <a:rPr lang="en-US" kern="100" dirty="0">
                <a:ea typeface="Calibri" panose="020F0502020204030204" pitchFamily="34" charset="0"/>
                <a:cs typeface="Calibri" panose="020F0502020204030204" pitchFamily="34" charset="0"/>
              </a:rPr>
              <a:t>In India, primary legislation is drafted in the Legislative Department of the Ministry of Law and Justice, Government of India. </a:t>
            </a:r>
          </a:p>
          <a:p>
            <a:pPr algn="just">
              <a:lnSpc>
                <a:spcPct val="150000"/>
              </a:lnSpc>
              <a:spcBef>
                <a:spcPts val="0"/>
              </a:spcBef>
            </a:pPr>
            <a:r>
              <a:rPr lang="en-US" kern="100" dirty="0">
                <a:ea typeface="Calibri" panose="020F0502020204030204" pitchFamily="34" charset="0"/>
                <a:cs typeface="Calibri" panose="020F0502020204030204" pitchFamily="34" charset="0"/>
              </a:rPr>
              <a:t>Mostly, legislative precedents are followed. </a:t>
            </a:r>
          </a:p>
          <a:p>
            <a:pPr algn="just">
              <a:lnSpc>
                <a:spcPct val="150000"/>
              </a:lnSpc>
              <a:spcBef>
                <a:spcPts val="0"/>
              </a:spcBef>
            </a:pPr>
            <a:r>
              <a:rPr lang="en-US" kern="100" dirty="0">
                <a:ea typeface="Calibri" panose="020F0502020204030204" pitchFamily="34" charset="0"/>
                <a:cs typeface="Calibri" panose="020F0502020204030204" pitchFamily="34" charset="0"/>
              </a:rPr>
              <a:t>A sound knowledge of the basic legal concepts and constitutional provisions on legislative competence and limitations on the powers of the legislature is essential.</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882156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7B918-4A9B-8BD2-3850-FE2CD657D9F1}"/>
              </a:ext>
            </a:extLst>
          </p:cNvPr>
          <p:cNvSpPr>
            <a:spLocks noGrp="1"/>
          </p:cNvSpPr>
          <p:nvPr>
            <p:ph type="title"/>
          </p:nvPr>
        </p:nvSpPr>
        <p:spPr/>
        <p:txBody>
          <a:bodyPr/>
          <a:lstStyle/>
          <a:p>
            <a:r>
              <a:rPr lang="en-US" kern="100" dirty="0">
                <a:latin typeface="+mn-lt"/>
                <a:ea typeface="Calibri" panose="020F0502020204030204" pitchFamily="34" charset="0"/>
                <a:cs typeface="Calibri" panose="020F0502020204030204" pitchFamily="34" charset="0"/>
              </a:rPr>
              <a:t>   Designing the structure of legislation</a:t>
            </a:r>
            <a:endParaRPr lang="en-IN" dirty="0">
              <a:latin typeface="+mn-lt"/>
            </a:endParaRPr>
          </a:p>
        </p:txBody>
      </p:sp>
      <p:sp>
        <p:nvSpPr>
          <p:cNvPr id="3" name="Content Placeholder 2">
            <a:extLst>
              <a:ext uri="{FF2B5EF4-FFF2-40B4-BE49-F238E27FC236}">
                <a16:creationId xmlns:a16="http://schemas.microsoft.com/office/drawing/2014/main" id="{3925F34B-F0C4-09D4-8A95-5845C857D3F3}"/>
              </a:ext>
            </a:extLst>
          </p:cNvPr>
          <p:cNvSpPr>
            <a:spLocks noGrp="1"/>
          </p:cNvSpPr>
          <p:nvPr>
            <p:ph idx="1"/>
          </p:nvPr>
        </p:nvSpPr>
        <p:spPr/>
        <p:txBody>
          <a:bodyPr>
            <a:normAutofit fontScale="77500" lnSpcReduction="20000"/>
          </a:bodyPr>
          <a:lstStyle/>
          <a:p>
            <a:pPr marL="0" indent="0" algn="just">
              <a:lnSpc>
                <a:spcPct val="170000"/>
              </a:lnSpc>
              <a:spcBef>
                <a:spcPts val="0"/>
              </a:spcBef>
              <a:buNone/>
            </a:pPr>
            <a:r>
              <a:rPr lang="en-US" sz="2100" b="1" kern="100" dirty="0">
                <a:ea typeface="Calibri" panose="020F0502020204030204" pitchFamily="34" charset="0"/>
                <a:cs typeface="Calibri" panose="020F0502020204030204" pitchFamily="34" charset="0"/>
              </a:rPr>
              <a:t>      Choosing a title</a:t>
            </a:r>
            <a:endParaRPr lang="en-IN" sz="2100" kern="100" dirty="0">
              <a:ea typeface="Calibri" panose="020F0502020204030204" pitchFamily="34" charset="0"/>
              <a:cs typeface="Times New Roman" panose="02020603050405020304" pitchFamily="18" charset="0"/>
            </a:endParaRPr>
          </a:p>
          <a:p>
            <a:pPr algn="just">
              <a:lnSpc>
                <a:spcPct val="170000"/>
              </a:lnSpc>
              <a:spcBef>
                <a:spcPts val="0"/>
              </a:spcBef>
            </a:pPr>
            <a:r>
              <a:rPr lang="en-US" sz="2100" kern="100" dirty="0">
                <a:ea typeface="Calibri" panose="020F0502020204030204" pitchFamily="34" charset="0"/>
                <a:cs typeface="Calibri" panose="020F0502020204030204" pitchFamily="34" charset="0"/>
              </a:rPr>
              <a:t>The Prevention of Corruption Act,1947 and 1988.The Prevention of Money Laundering Act,2002.</a:t>
            </a:r>
            <a:endParaRPr lang="en-IN" sz="2100" kern="100" dirty="0">
              <a:ea typeface="Calibri" panose="020F0502020204030204" pitchFamily="34" charset="0"/>
              <a:cs typeface="Times New Roman" panose="02020603050405020304" pitchFamily="18" charset="0"/>
            </a:endParaRPr>
          </a:p>
          <a:p>
            <a:pPr algn="just">
              <a:lnSpc>
                <a:spcPct val="170000"/>
              </a:lnSpc>
              <a:spcBef>
                <a:spcPts val="0"/>
              </a:spcBef>
            </a:pPr>
            <a:r>
              <a:rPr lang="en-US" sz="2100" kern="100" dirty="0">
                <a:ea typeface="Calibri" panose="020F0502020204030204" pitchFamily="34" charset="0"/>
                <a:cs typeface="Calibri" panose="020F0502020204030204" pitchFamily="34" charset="0"/>
              </a:rPr>
              <a:t>The Dowry Prohibition Act,1961, and The Benami Prohibition Act 1988.</a:t>
            </a:r>
            <a:endParaRPr lang="en-IN" sz="2100" kern="100" dirty="0">
              <a:ea typeface="Calibri" panose="020F0502020204030204" pitchFamily="34" charset="0"/>
              <a:cs typeface="Times New Roman" panose="02020603050405020304" pitchFamily="18" charset="0"/>
            </a:endParaRPr>
          </a:p>
          <a:p>
            <a:pPr marL="0" indent="0" algn="just">
              <a:lnSpc>
                <a:spcPct val="170000"/>
              </a:lnSpc>
              <a:spcBef>
                <a:spcPts val="0"/>
              </a:spcBef>
              <a:buNone/>
            </a:pPr>
            <a:r>
              <a:rPr lang="en-US" sz="2100" b="1" kern="100" dirty="0">
                <a:ea typeface="Calibri" panose="020F0502020204030204" pitchFamily="34" charset="0"/>
                <a:cs typeface="Calibri" panose="020F0502020204030204" pitchFamily="34" charset="0"/>
              </a:rPr>
              <a:t>      Long title</a:t>
            </a:r>
            <a:endParaRPr lang="en-IN" sz="2100" kern="100" dirty="0">
              <a:ea typeface="Calibri" panose="020F0502020204030204" pitchFamily="34" charset="0"/>
              <a:cs typeface="Times New Roman" panose="02020603050405020304" pitchFamily="18" charset="0"/>
            </a:endParaRPr>
          </a:p>
          <a:p>
            <a:pPr algn="just">
              <a:lnSpc>
                <a:spcPct val="170000"/>
              </a:lnSpc>
              <a:spcBef>
                <a:spcPts val="0"/>
              </a:spcBef>
            </a:pPr>
            <a:r>
              <a:rPr lang="en-US" sz="2100" kern="100" dirty="0">
                <a:ea typeface="Calibri" panose="020F0502020204030204" pitchFamily="34" charset="0"/>
                <a:cs typeface="Calibri" panose="020F0502020204030204" pitchFamily="34" charset="0"/>
              </a:rPr>
              <a:t>The long title of an Act indicates the main purpose of the Act.</a:t>
            </a:r>
            <a:endParaRPr lang="en-IN" sz="2100" kern="100" dirty="0">
              <a:ea typeface="Calibri" panose="020F0502020204030204" pitchFamily="34" charset="0"/>
              <a:cs typeface="Times New Roman" panose="02020603050405020304" pitchFamily="18" charset="0"/>
            </a:endParaRPr>
          </a:p>
          <a:p>
            <a:pPr marL="0" indent="0" algn="just">
              <a:lnSpc>
                <a:spcPct val="170000"/>
              </a:lnSpc>
              <a:spcBef>
                <a:spcPts val="0"/>
              </a:spcBef>
              <a:buNone/>
            </a:pPr>
            <a:r>
              <a:rPr lang="en-US" sz="2100" b="1" kern="100" dirty="0">
                <a:ea typeface="Calibri" panose="020F0502020204030204" pitchFamily="34" charset="0"/>
                <a:cs typeface="Calibri" panose="020F0502020204030204" pitchFamily="34" charset="0"/>
              </a:rPr>
              <a:t>      Extent of a legislation</a:t>
            </a:r>
            <a:endParaRPr lang="en-IN" sz="2100" kern="100" dirty="0">
              <a:ea typeface="Calibri" panose="020F0502020204030204" pitchFamily="34" charset="0"/>
              <a:cs typeface="Times New Roman" panose="02020603050405020304" pitchFamily="18" charset="0"/>
            </a:endParaRPr>
          </a:p>
          <a:p>
            <a:pPr algn="just">
              <a:lnSpc>
                <a:spcPct val="170000"/>
              </a:lnSpc>
              <a:spcBef>
                <a:spcPts val="0"/>
              </a:spcBef>
            </a:pPr>
            <a:r>
              <a:rPr lang="en-US" sz="2100" kern="100" dirty="0">
                <a:ea typeface="Calibri" panose="020F0502020204030204" pitchFamily="34" charset="0"/>
                <a:cs typeface="Calibri" panose="020F0502020204030204" pitchFamily="34" charset="0"/>
              </a:rPr>
              <a:t>The whole of India or part of India, Territorial waters, other sea areas, and extra-territorial operations.</a:t>
            </a:r>
            <a:endParaRPr lang="en-IN" sz="2100"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892208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06466-344E-DDD9-7584-16E3EF8BD70D}"/>
              </a:ext>
            </a:extLst>
          </p:cNvPr>
          <p:cNvSpPr>
            <a:spLocks noGrp="1"/>
          </p:cNvSpPr>
          <p:nvPr>
            <p:ph type="title"/>
          </p:nvPr>
        </p:nvSpPr>
        <p:spPr/>
        <p:txBody>
          <a:bodyPr/>
          <a:lstStyle/>
          <a:p>
            <a:r>
              <a:rPr lang="en-US" dirty="0"/>
              <a:t>   </a:t>
            </a:r>
            <a:r>
              <a:rPr lang="en-US" dirty="0">
                <a:latin typeface="+mn-lt"/>
              </a:rPr>
              <a:t>Choosing a title</a:t>
            </a:r>
            <a:endParaRPr lang="en-IN" dirty="0">
              <a:latin typeface="+mn-lt"/>
            </a:endParaRPr>
          </a:p>
        </p:txBody>
      </p:sp>
      <p:sp>
        <p:nvSpPr>
          <p:cNvPr id="3" name="Content Placeholder 2">
            <a:extLst>
              <a:ext uri="{FF2B5EF4-FFF2-40B4-BE49-F238E27FC236}">
                <a16:creationId xmlns:a16="http://schemas.microsoft.com/office/drawing/2014/main" id="{E99A7DCE-3909-8E40-D9F0-EFC7565A376E}"/>
              </a:ext>
            </a:extLst>
          </p:cNvPr>
          <p:cNvSpPr>
            <a:spLocks noGrp="1"/>
          </p:cNvSpPr>
          <p:nvPr>
            <p:ph idx="1"/>
          </p:nvPr>
        </p:nvSpPr>
        <p:spPr/>
        <p:txBody>
          <a:bodyPr/>
          <a:lstStyle/>
          <a:p>
            <a:pPr algn="just">
              <a:lnSpc>
                <a:spcPct val="150000"/>
              </a:lnSpc>
              <a:spcBef>
                <a:spcPts val="0"/>
              </a:spcBef>
            </a:pPr>
            <a:r>
              <a:rPr lang="en-US" dirty="0"/>
              <a:t>Leaving aside precedents, the law prohibiting online money games uses the title ‘ The Regulation and Promotion of the Online Games Act, 2025’.</a:t>
            </a:r>
          </a:p>
          <a:p>
            <a:pPr algn="just">
              <a:lnSpc>
                <a:spcPct val="150000"/>
              </a:lnSpc>
              <a:spcBef>
                <a:spcPts val="0"/>
              </a:spcBef>
            </a:pPr>
            <a:r>
              <a:rPr lang="en-US" dirty="0"/>
              <a:t>Though the word ‘prohibition’ is not used in the title but the word ‘regulation’  has been interpreted to cover also ‘prohibition’.</a:t>
            </a:r>
            <a:endParaRPr lang="en-IN" dirty="0"/>
          </a:p>
        </p:txBody>
      </p:sp>
    </p:spTree>
    <p:extLst>
      <p:ext uri="{BB962C8B-B14F-4D97-AF65-F5344CB8AC3E}">
        <p14:creationId xmlns:p14="http://schemas.microsoft.com/office/powerpoint/2010/main" val="4064479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6DAF7-BB2A-613E-C98A-8FA1732DE0E2}"/>
              </a:ext>
            </a:extLst>
          </p:cNvPr>
          <p:cNvSpPr>
            <a:spLocks noGrp="1"/>
          </p:cNvSpPr>
          <p:nvPr>
            <p:ph type="title"/>
          </p:nvPr>
        </p:nvSpPr>
        <p:spPr/>
        <p:txBody>
          <a:bodyPr/>
          <a:lstStyle/>
          <a:p>
            <a:r>
              <a:rPr lang="en-US" kern="100" dirty="0">
                <a:latin typeface="Calibri" panose="020F0502020204030204" pitchFamily="34" charset="0"/>
                <a:ea typeface="Calibri" panose="020F0502020204030204" pitchFamily="34" charset="0"/>
                <a:cs typeface="Calibri" panose="020F0502020204030204" pitchFamily="34" charset="0"/>
              </a:rPr>
              <a:t>   </a:t>
            </a:r>
            <a:r>
              <a:rPr lang="en-US" kern="100" dirty="0">
                <a:latin typeface="+mn-lt"/>
                <a:ea typeface="Calibri" panose="020F0502020204030204" pitchFamily="34" charset="0"/>
                <a:cs typeface="Calibri" panose="020F0502020204030204" pitchFamily="34" charset="0"/>
              </a:rPr>
              <a:t>Operation of a statute</a:t>
            </a:r>
            <a:endParaRPr lang="en-IN" dirty="0">
              <a:latin typeface="+mn-lt"/>
            </a:endParaRPr>
          </a:p>
        </p:txBody>
      </p:sp>
      <p:sp>
        <p:nvSpPr>
          <p:cNvPr id="3" name="Content Placeholder 2">
            <a:extLst>
              <a:ext uri="{FF2B5EF4-FFF2-40B4-BE49-F238E27FC236}">
                <a16:creationId xmlns:a16="http://schemas.microsoft.com/office/drawing/2014/main" id="{03812CFB-A2C3-89E0-A63C-DDAAC4CE5BED}"/>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Calibri" panose="020F0502020204030204" pitchFamily="34" charset="0"/>
              </a:rPr>
              <a:t>Prospective or retrospective. </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US" kern="100" dirty="0">
                <a:ea typeface="Calibri" panose="020F0502020204030204" pitchFamily="34" charset="0"/>
                <a:cs typeface="Calibri" panose="020F0502020204030204" pitchFamily="34" charset="0"/>
              </a:rPr>
              <a:t>At once or from a future date.</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US" kern="100" dirty="0">
                <a:ea typeface="Calibri" panose="020F0502020204030204" pitchFamily="34" charset="0"/>
                <a:cs typeface="Calibri" panose="020F0502020204030204" pitchFamily="34" charset="0"/>
              </a:rPr>
              <a:t>A future date may be specified in the Act or may be decided by the executive.</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4097523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D5600-B84F-71D0-367C-485106A6283B}"/>
              </a:ext>
            </a:extLst>
          </p:cNvPr>
          <p:cNvSpPr>
            <a:spLocks noGrp="1"/>
          </p:cNvSpPr>
          <p:nvPr>
            <p:ph type="title"/>
          </p:nvPr>
        </p:nvSpPr>
        <p:spPr/>
        <p:txBody>
          <a:bodyPr/>
          <a:lstStyle/>
          <a:p>
            <a:r>
              <a:rPr lang="en-US" kern="100" dirty="0">
                <a:latin typeface="+mn-lt"/>
                <a:ea typeface="Calibri" panose="020F0502020204030204" pitchFamily="34" charset="0"/>
                <a:cs typeface="Calibri" panose="020F0502020204030204" pitchFamily="34" charset="0"/>
              </a:rPr>
              <a:t>   Preamble</a:t>
            </a:r>
            <a:endParaRPr lang="en-IN" dirty="0">
              <a:latin typeface="+mn-lt"/>
            </a:endParaRPr>
          </a:p>
        </p:txBody>
      </p:sp>
      <p:sp>
        <p:nvSpPr>
          <p:cNvPr id="3" name="Content Placeholder 2">
            <a:extLst>
              <a:ext uri="{FF2B5EF4-FFF2-40B4-BE49-F238E27FC236}">
                <a16:creationId xmlns:a16="http://schemas.microsoft.com/office/drawing/2014/main" id="{4652D22A-A7C5-BB15-0EA3-FEF3FD21879F}"/>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Calibri" panose="020F0502020204030204" pitchFamily="34" charset="0"/>
              </a:rPr>
              <a:t>The function of the preamble is to explain certain facts which are necessary to be explained for understanding the Act.</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US" kern="100" dirty="0">
                <a:ea typeface="Calibri" panose="020F0502020204030204" pitchFamily="34" charset="0"/>
                <a:cs typeface="Calibri" panose="020F0502020204030204" pitchFamily="34" charset="0"/>
              </a:rPr>
              <a:t> In R K Garg the preamble of the Special Bearer Bonds (Immunities and Exemptions) Act 1981 was discussed. [R.K. Garg vs Union of India AIR 191 SC2138]</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282111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9F171-8F74-C098-80E8-AA5B52A70546}"/>
              </a:ext>
            </a:extLst>
          </p:cNvPr>
          <p:cNvSpPr>
            <a:spLocks noGrp="1"/>
          </p:cNvSpPr>
          <p:nvPr>
            <p:ph type="title"/>
          </p:nvPr>
        </p:nvSpPr>
        <p:spPr/>
        <p:txBody>
          <a:bodyPr/>
          <a:lstStyle/>
          <a:p>
            <a:r>
              <a:rPr lang="en-US" dirty="0"/>
              <a:t>   </a:t>
            </a:r>
            <a:r>
              <a:rPr lang="en-US" dirty="0">
                <a:latin typeface="+mn-lt"/>
              </a:rPr>
              <a:t>Preamble of a new Act</a:t>
            </a:r>
            <a:endParaRPr lang="en-IN" dirty="0">
              <a:latin typeface="+mn-lt"/>
            </a:endParaRPr>
          </a:p>
        </p:txBody>
      </p:sp>
      <p:sp>
        <p:nvSpPr>
          <p:cNvPr id="3" name="Content Placeholder 2">
            <a:extLst>
              <a:ext uri="{FF2B5EF4-FFF2-40B4-BE49-F238E27FC236}">
                <a16:creationId xmlns:a16="http://schemas.microsoft.com/office/drawing/2014/main" id="{86A1C656-0E4A-7608-63D8-4D791FFEBE94}"/>
              </a:ext>
            </a:extLst>
          </p:cNvPr>
          <p:cNvSpPr>
            <a:spLocks noGrp="1"/>
          </p:cNvSpPr>
          <p:nvPr>
            <p:ph idx="1"/>
          </p:nvPr>
        </p:nvSpPr>
        <p:spPr>
          <a:xfrm>
            <a:off x="1154954" y="2603500"/>
            <a:ext cx="8761413" cy="3547918"/>
          </a:xfrm>
        </p:spPr>
        <p:txBody>
          <a:bodyPr>
            <a:noAutofit/>
          </a:bodyPr>
          <a:lstStyle/>
          <a:p>
            <a:pPr algn="just">
              <a:lnSpc>
                <a:spcPct val="150000"/>
              </a:lnSpc>
              <a:spcBef>
                <a:spcPts val="0"/>
              </a:spcBef>
            </a:pPr>
            <a:r>
              <a:rPr lang="en-US" sz="1500" dirty="0"/>
              <a:t>The Promotion and Regulation of Online Gaming Act, 2025 contains a preamble in 12 distinct paragraphs.</a:t>
            </a:r>
          </a:p>
          <a:p>
            <a:pPr algn="just">
              <a:lnSpc>
                <a:spcPct val="150000"/>
              </a:lnSpc>
              <a:spcBef>
                <a:spcPts val="0"/>
              </a:spcBef>
            </a:pPr>
            <a:r>
              <a:rPr lang="en-US" sz="1500" dirty="0"/>
              <a:t>AND WHEREAS the parallel proliferation of online money games accessible through mobile phones, computers and the internet, and offering monetary returns against user deposits has led to serious social, financial, psychological and public health harms, particularly among young individuals and economically disadvantaged groups;</a:t>
            </a:r>
          </a:p>
          <a:p>
            <a:pPr algn="just">
              <a:lnSpc>
                <a:spcPct val="150000"/>
              </a:lnSpc>
              <a:spcBef>
                <a:spcPts val="0"/>
              </a:spcBef>
            </a:pPr>
            <a:r>
              <a:rPr lang="en-US" sz="1500" dirty="0"/>
              <a:t>AND WHEREAS platforms offering online gaming system are often aggressively marketed through pervasive advertising campaigns, including celebrity and influencer endorsements, thereby amplifying their reach and impact especially among the youth and vulnerable groups;</a:t>
            </a:r>
            <a:endParaRPr lang="en-IN" sz="1500" dirty="0"/>
          </a:p>
        </p:txBody>
      </p:sp>
    </p:spTree>
    <p:extLst>
      <p:ext uri="{BB962C8B-B14F-4D97-AF65-F5344CB8AC3E}">
        <p14:creationId xmlns:p14="http://schemas.microsoft.com/office/powerpoint/2010/main" val="7772399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AE07F-8EC8-08ED-8903-09E715A4B545}"/>
              </a:ext>
            </a:extLst>
          </p:cNvPr>
          <p:cNvSpPr>
            <a:spLocks noGrp="1"/>
          </p:cNvSpPr>
          <p:nvPr>
            <p:ph type="title"/>
          </p:nvPr>
        </p:nvSpPr>
        <p:spPr/>
        <p:txBody>
          <a:bodyPr/>
          <a:lstStyle/>
          <a:p>
            <a:r>
              <a:rPr lang="en-US" dirty="0"/>
              <a:t>   </a:t>
            </a:r>
            <a:r>
              <a:rPr lang="en-US" dirty="0">
                <a:latin typeface="+mn-lt"/>
              </a:rPr>
              <a:t>Preamble of a new Act continued</a:t>
            </a:r>
            <a:endParaRPr lang="en-IN" dirty="0">
              <a:latin typeface="+mn-lt"/>
            </a:endParaRPr>
          </a:p>
        </p:txBody>
      </p:sp>
      <p:sp>
        <p:nvSpPr>
          <p:cNvPr id="3" name="Content Placeholder 2">
            <a:extLst>
              <a:ext uri="{FF2B5EF4-FFF2-40B4-BE49-F238E27FC236}">
                <a16:creationId xmlns:a16="http://schemas.microsoft.com/office/drawing/2014/main" id="{D4F2D3A4-587E-9544-5668-D886E10D2E76}"/>
              </a:ext>
            </a:extLst>
          </p:cNvPr>
          <p:cNvSpPr>
            <a:spLocks noGrp="1"/>
          </p:cNvSpPr>
          <p:nvPr>
            <p:ph idx="1"/>
          </p:nvPr>
        </p:nvSpPr>
        <p:spPr>
          <a:xfrm>
            <a:off x="1154954" y="2603500"/>
            <a:ext cx="8761413" cy="3589482"/>
          </a:xfrm>
        </p:spPr>
        <p:txBody>
          <a:bodyPr>
            <a:normAutofit fontScale="92500" lnSpcReduction="10000"/>
          </a:bodyPr>
          <a:lstStyle/>
          <a:p>
            <a:pPr algn="just"/>
            <a:r>
              <a:rPr lang="en-US" dirty="0"/>
              <a:t>AND WHEREAS the unchecked expansion of online money gaming services has been linked to unlawful activities including financial fraud, money-laundering, tax evasion, and in some cases, the financing of terrorism, thereby posing threats to national security, public order and the integrity of the State;</a:t>
            </a:r>
          </a:p>
          <a:p>
            <a:pPr algn="just"/>
            <a:r>
              <a:rPr lang="en-US" dirty="0"/>
              <a:t>AND WHEREAS many such services operate from offshore jurisdictions, bypassing domestic laws, undermining state-level regulations, and presenting significant enforcement challenges in terms of extra-territorial jurisdiction and inter-State inconsistencies; </a:t>
            </a:r>
          </a:p>
          <a:p>
            <a:pPr algn="just"/>
            <a:r>
              <a:rPr lang="en-US" dirty="0"/>
              <a:t>AND WHEREAS it is expedient in the public interest for the Union Government to assume legislative competence over the online gaming sector to ensure the creation of a secure, structured and innovation-friendly digital environment, while addressing the associated risks to public health, consumer safety, public morality and financial sovereignty;</a:t>
            </a:r>
            <a:endParaRPr lang="en-IN" dirty="0"/>
          </a:p>
        </p:txBody>
      </p:sp>
    </p:spTree>
    <p:extLst>
      <p:ext uri="{BB962C8B-B14F-4D97-AF65-F5344CB8AC3E}">
        <p14:creationId xmlns:p14="http://schemas.microsoft.com/office/powerpoint/2010/main" val="383695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363CF-B8DF-0D5D-BB1F-D057F9AC04E6}"/>
              </a:ext>
            </a:extLst>
          </p:cNvPr>
          <p:cNvSpPr>
            <a:spLocks noGrp="1"/>
          </p:cNvSpPr>
          <p:nvPr>
            <p:ph type="title"/>
          </p:nvPr>
        </p:nvSpPr>
        <p:spPr/>
        <p:txBody>
          <a:bodyPr/>
          <a:lstStyle/>
          <a:p>
            <a:r>
              <a:rPr lang="en-US" kern="100" dirty="0">
                <a:latin typeface="+mn-lt"/>
                <a:ea typeface="Calibri" panose="020F0502020204030204" pitchFamily="34" charset="0"/>
                <a:cs typeface="Calibri" panose="020F0502020204030204" pitchFamily="34" charset="0"/>
              </a:rPr>
              <a:t>   Definition clause</a:t>
            </a:r>
            <a:endParaRPr lang="en-IN" dirty="0">
              <a:latin typeface="+mn-lt"/>
            </a:endParaRPr>
          </a:p>
        </p:txBody>
      </p:sp>
      <p:sp>
        <p:nvSpPr>
          <p:cNvPr id="3" name="Content Placeholder 2">
            <a:extLst>
              <a:ext uri="{FF2B5EF4-FFF2-40B4-BE49-F238E27FC236}">
                <a16:creationId xmlns:a16="http://schemas.microsoft.com/office/drawing/2014/main" id="{4CC59BED-D70B-C725-5689-5C38091BAEC5}"/>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Times New Roman" panose="02020603050405020304" pitchFamily="18" charset="0"/>
              </a:rPr>
              <a:t>A word or phrase is defined to give an extended or narrower meaning than the ordinary meaning of a word or phrase. </a:t>
            </a:r>
          </a:p>
          <a:p>
            <a:pPr algn="just">
              <a:lnSpc>
                <a:spcPct val="150000"/>
              </a:lnSpc>
              <a:spcBef>
                <a:spcPts val="0"/>
              </a:spcBef>
            </a:pPr>
            <a:r>
              <a:rPr lang="en-US" kern="100" dirty="0">
                <a:ea typeface="Calibri" panose="020F0502020204030204" pitchFamily="34" charset="0"/>
                <a:cs typeface="Times New Roman" panose="02020603050405020304" pitchFamily="18" charset="0"/>
              </a:rPr>
              <a:t>Usually the word ‘means’ is used to convey a narrower meaning and the word ‘includes’ is used to give an expansive meaning. </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8882766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80278-F10E-59DD-576F-95CADCC6E908}"/>
              </a:ext>
            </a:extLst>
          </p:cNvPr>
          <p:cNvSpPr>
            <a:spLocks noGrp="1"/>
          </p:cNvSpPr>
          <p:nvPr>
            <p:ph type="title"/>
          </p:nvPr>
        </p:nvSpPr>
        <p:spPr/>
        <p:txBody>
          <a:bodyPr/>
          <a:lstStyle/>
          <a:p>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mn-lt"/>
                <a:ea typeface="Calibri" panose="020F0502020204030204" pitchFamily="34" charset="0"/>
                <a:cs typeface="Times New Roman" panose="02020603050405020304" pitchFamily="18" charset="0"/>
              </a:rPr>
              <a:t>Legislative devices</a:t>
            </a:r>
            <a:endParaRPr lang="en-IN" dirty="0">
              <a:latin typeface="+mn-lt"/>
            </a:endParaRPr>
          </a:p>
        </p:txBody>
      </p:sp>
      <p:sp>
        <p:nvSpPr>
          <p:cNvPr id="3" name="Content Placeholder 2">
            <a:extLst>
              <a:ext uri="{FF2B5EF4-FFF2-40B4-BE49-F238E27FC236}">
                <a16:creationId xmlns:a16="http://schemas.microsoft.com/office/drawing/2014/main" id="{412711A2-67A7-245B-5DAB-3CCA065EABA3}"/>
              </a:ext>
            </a:extLst>
          </p:cNvPr>
          <p:cNvSpPr>
            <a:spLocks noGrp="1"/>
          </p:cNvSpPr>
          <p:nvPr>
            <p:ph idx="1"/>
          </p:nvPr>
        </p:nvSpPr>
        <p:spPr>
          <a:xfrm>
            <a:off x="1154954" y="2603500"/>
            <a:ext cx="8872273" cy="3683000"/>
          </a:xfrm>
        </p:spPr>
        <p:txBody>
          <a:bodyPr>
            <a:normAutofit lnSpcReduction="10000"/>
          </a:bodyPr>
          <a:lstStyle/>
          <a:p>
            <a:pPr algn="just">
              <a:lnSpc>
                <a:spcPct val="150000"/>
              </a:lnSpc>
              <a:spcBef>
                <a:spcPts val="0"/>
              </a:spcBef>
            </a:pPr>
            <a:r>
              <a:rPr lang="en-US" kern="100" dirty="0">
                <a:ea typeface="Calibri" panose="020F0502020204030204" pitchFamily="34" charset="0"/>
                <a:cs typeface="Times New Roman" panose="02020603050405020304" pitchFamily="18" charset="0"/>
              </a:rPr>
              <a:t>Notwithstanding </a:t>
            </a:r>
            <a:r>
              <a:rPr lang="en-US" kern="100">
                <a:ea typeface="Calibri" panose="020F0502020204030204" pitchFamily="34" charset="0"/>
                <a:cs typeface="Times New Roman" panose="02020603050405020304" pitchFamily="18" charset="0"/>
              </a:rPr>
              <a:t>or non-obstante.</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US" kern="100" dirty="0">
                <a:ea typeface="Calibri" panose="020F0502020204030204" pitchFamily="34" charset="0"/>
                <a:cs typeface="Times New Roman" panose="02020603050405020304" pitchFamily="18" charset="0"/>
              </a:rPr>
              <a:t>The term ‘Notwithstanding’ is used at the beginning of the main provision to give overriding effect over other provisions of the same Act or any other Act. </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US" kern="100" dirty="0">
                <a:ea typeface="Calibri" panose="020F0502020204030204" pitchFamily="34" charset="0"/>
                <a:cs typeface="Times New Roman" panose="02020603050405020304" pitchFamily="18" charset="0"/>
              </a:rPr>
              <a:t>The term ‘Subject to’ is used at the beginning of the main provision to clarify that the main provision is subject to other provisions of the same Act.</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US" kern="100" dirty="0">
                <a:ea typeface="Calibri" panose="020F0502020204030204" pitchFamily="34" charset="0"/>
                <a:cs typeface="Times New Roman" panose="02020603050405020304" pitchFamily="18" charset="0"/>
              </a:rPr>
              <a:t>A proviso operates as a condition or qualification to the main provision of a section or sub-section of an Act. It starts with Provided that, Provided further, and Provided also.</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8774290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F237-C99D-5231-8B9E-4AAB378B5D23}"/>
              </a:ext>
            </a:extLst>
          </p:cNvPr>
          <p:cNvSpPr>
            <a:spLocks noGrp="1"/>
          </p:cNvSpPr>
          <p:nvPr>
            <p:ph type="title"/>
          </p:nvPr>
        </p:nvSpPr>
        <p:spPr>
          <a:xfrm>
            <a:off x="1154954" y="973668"/>
            <a:ext cx="9261526" cy="706964"/>
          </a:xfrm>
        </p:spPr>
        <p:txBody>
          <a:bodyPr/>
          <a:lstStyle/>
          <a:p>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mn-lt"/>
                <a:ea typeface="Calibri" panose="020F0502020204030204" pitchFamily="34" charset="0"/>
                <a:cs typeface="Times New Roman" panose="02020603050405020304" pitchFamily="18" charset="0"/>
              </a:rPr>
              <a:t>Delegation of legislative power to the</a:t>
            </a:r>
            <a:br>
              <a:rPr lang="en-US" kern="100" dirty="0">
                <a:latin typeface="+mn-lt"/>
                <a:ea typeface="Calibri" panose="020F0502020204030204" pitchFamily="34" charset="0"/>
                <a:cs typeface="Times New Roman" panose="02020603050405020304" pitchFamily="18" charset="0"/>
              </a:rPr>
            </a:br>
            <a:r>
              <a:rPr lang="en-US" kern="100" dirty="0">
                <a:latin typeface="+mn-lt"/>
                <a:ea typeface="Calibri" panose="020F0502020204030204" pitchFamily="34" charset="0"/>
                <a:cs typeface="Times New Roman" panose="02020603050405020304" pitchFamily="18" charset="0"/>
              </a:rPr>
              <a:t>   executive</a:t>
            </a:r>
            <a:endParaRPr lang="en-IN" dirty="0">
              <a:latin typeface="+mn-lt"/>
            </a:endParaRPr>
          </a:p>
        </p:txBody>
      </p:sp>
      <p:sp>
        <p:nvSpPr>
          <p:cNvPr id="3" name="Content Placeholder 2">
            <a:extLst>
              <a:ext uri="{FF2B5EF4-FFF2-40B4-BE49-F238E27FC236}">
                <a16:creationId xmlns:a16="http://schemas.microsoft.com/office/drawing/2014/main" id="{2C485AE6-221A-ADB4-B704-1242D5A64436}"/>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Times New Roman" panose="02020603050405020304" pitchFamily="18" charset="0"/>
              </a:rPr>
              <a:t>Power to delegate.</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US" kern="100" dirty="0">
                <a:ea typeface="Calibri" panose="020F0502020204030204" pitchFamily="34" charset="0"/>
                <a:cs typeface="Times New Roman" panose="02020603050405020304" pitchFamily="18" charset="0"/>
              </a:rPr>
              <a:t>Power to make rules.</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US" kern="100" dirty="0">
                <a:ea typeface="Calibri" panose="020F0502020204030204" pitchFamily="34" charset="0"/>
                <a:cs typeface="Times New Roman" panose="02020603050405020304" pitchFamily="18" charset="0"/>
              </a:rPr>
              <a:t>Power to remove difficulties.</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734381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F4EAD-3CF1-E9AE-CBE1-AD2BB6BBCDF8}"/>
              </a:ext>
            </a:extLst>
          </p:cNvPr>
          <p:cNvSpPr>
            <a:spLocks noGrp="1"/>
          </p:cNvSpPr>
          <p:nvPr>
            <p:ph type="title"/>
          </p:nvPr>
        </p:nvSpPr>
        <p:spPr/>
        <p:txBody>
          <a:bodyPr/>
          <a:lstStyle/>
          <a:p>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mn-lt"/>
                <a:ea typeface="Calibri" panose="020F0502020204030204" pitchFamily="34" charset="0"/>
                <a:cs typeface="Times New Roman" panose="02020603050405020304" pitchFamily="18" charset="0"/>
              </a:rPr>
              <a:t>Conferment of executive power</a:t>
            </a:r>
            <a:endParaRPr lang="en-IN" dirty="0">
              <a:latin typeface="+mn-lt"/>
            </a:endParaRPr>
          </a:p>
        </p:txBody>
      </p:sp>
      <p:sp>
        <p:nvSpPr>
          <p:cNvPr id="3" name="Content Placeholder 2">
            <a:extLst>
              <a:ext uri="{FF2B5EF4-FFF2-40B4-BE49-F238E27FC236}">
                <a16:creationId xmlns:a16="http://schemas.microsoft.com/office/drawing/2014/main" id="{3FDC73B7-F218-3C21-52D8-F5539116E0CC}"/>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Times New Roman" panose="02020603050405020304" pitchFamily="18" charset="0"/>
              </a:rPr>
              <a:t>Power of survey.</a:t>
            </a:r>
            <a:endParaRPr lang="en-IN" kern="100" dirty="0">
              <a:ea typeface="Calibri" panose="020F0502020204030204" pitchFamily="34" charset="0"/>
              <a:cs typeface="Times New Roman" panose="02020603050405020304" pitchFamily="18" charset="0"/>
            </a:endParaRPr>
          </a:p>
          <a:p>
            <a:pPr algn="just">
              <a:lnSpc>
                <a:spcPct val="150000"/>
              </a:lnSpc>
              <a:spcBef>
                <a:spcPts val="0"/>
              </a:spcBef>
            </a:pPr>
            <a:r>
              <a:rPr lang="en-US" kern="100" dirty="0">
                <a:ea typeface="Calibri" panose="020F0502020204030204" pitchFamily="34" charset="0"/>
                <a:cs typeface="Times New Roman" panose="02020603050405020304" pitchFamily="18" charset="0"/>
              </a:rPr>
              <a:t>Power of search and seizure.</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653413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5E489-B28F-58F2-E563-57B948169C65}"/>
              </a:ext>
            </a:extLst>
          </p:cNvPr>
          <p:cNvSpPr>
            <a:spLocks noGrp="1"/>
          </p:cNvSpPr>
          <p:nvPr>
            <p:ph type="title"/>
          </p:nvPr>
        </p:nvSpPr>
        <p:spPr/>
        <p:txBody>
          <a:bodyPr/>
          <a:lstStyle/>
          <a:p>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mn-lt"/>
                <a:ea typeface="Calibri" panose="020F0502020204030204" pitchFamily="34" charset="0"/>
                <a:cs typeface="Times New Roman" panose="02020603050405020304" pitchFamily="18" charset="0"/>
              </a:rPr>
              <a:t>Legal fiction</a:t>
            </a:r>
            <a:endParaRPr lang="en-IN" dirty="0">
              <a:latin typeface="+mn-lt"/>
            </a:endParaRPr>
          </a:p>
        </p:txBody>
      </p:sp>
      <p:sp>
        <p:nvSpPr>
          <p:cNvPr id="3" name="Content Placeholder 2">
            <a:extLst>
              <a:ext uri="{FF2B5EF4-FFF2-40B4-BE49-F238E27FC236}">
                <a16:creationId xmlns:a16="http://schemas.microsoft.com/office/drawing/2014/main" id="{814502EB-2C0D-A37C-EC80-4769FBDBD9FC}"/>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Times New Roman" panose="02020603050405020304" pitchFamily="18" charset="0"/>
              </a:rPr>
              <a:t>The legislature is competent to create a legal fiction to assume the existence of a fact that does not exist. </a:t>
            </a:r>
          </a:p>
          <a:p>
            <a:pPr algn="just">
              <a:lnSpc>
                <a:spcPct val="150000"/>
              </a:lnSpc>
              <a:spcBef>
                <a:spcPts val="0"/>
              </a:spcBef>
            </a:pPr>
            <a:r>
              <a:rPr lang="en-US" kern="100" dirty="0">
                <a:ea typeface="Calibri" panose="020F0502020204030204" pitchFamily="34" charset="0"/>
                <a:cs typeface="Times New Roman" panose="02020603050405020304" pitchFamily="18" charset="0"/>
              </a:rPr>
              <a:t>For example, a corporation is a person.</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70298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57FD1-9FB3-043C-DA97-C6F2B09A129A}"/>
              </a:ext>
            </a:extLst>
          </p:cNvPr>
          <p:cNvSpPr>
            <a:spLocks noGrp="1"/>
          </p:cNvSpPr>
          <p:nvPr>
            <p:ph type="title"/>
          </p:nvPr>
        </p:nvSpPr>
        <p:spPr/>
        <p:txBody>
          <a:bodyPr/>
          <a:lstStyle/>
          <a:p>
            <a:r>
              <a:rPr lang="en-US"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t>Presumption</a:t>
            </a:r>
            <a:endParaRPr lang="en-IN" dirty="0">
              <a:latin typeface="+mn-lt"/>
            </a:endParaRPr>
          </a:p>
        </p:txBody>
      </p:sp>
      <p:sp>
        <p:nvSpPr>
          <p:cNvPr id="3" name="Content Placeholder 2">
            <a:extLst>
              <a:ext uri="{FF2B5EF4-FFF2-40B4-BE49-F238E27FC236}">
                <a16:creationId xmlns:a16="http://schemas.microsoft.com/office/drawing/2014/main" id="{70149BED-BBA5-D6B4-6D4F-7ADEB5119D72}"/>
              </a:ext>
            </a:extLst>
          </p:cNvPr>
          <p:cNvSpPr>
            <a:spLocks noGrp="1"/>
          </p:cNvSpPr>
          <p:nvPr>
            <p:ph idx="1"/>
          </p:nvPr>
        </p:nvSpPr>
        <p:spPr/>
        <p:txBody>
          <a:bodyPr/>
          <a:lstStyle/>
          <a:p>
            <a:pPr algn="just">
              <a:lnSpc>
                <a:spcPct val="150000"/>
              </a:lnSpc>
              <a:spcBef>
                <a:spcPts val="0"/>
              </a:spcBef>
            </a:pPr>
            <a:r>
              <a:rPr lang="en-US" kern="100" dirty="0">
                <a:ea typeface="Calibri" panose="020F0502020204030204" pitchFamily="34" charset="0"/>
                <a:cs typeface="Times New Roman" panose="02020603050405020304" pitchFamily="18" charset="0"/>
              </a:rPr>
              <a:t>Presumptions are rules of evidence for determining the existence of certain facts in an issue in litigation. Presumptions are of two kinds, rebuttable and irrebuttable. </a:t>
            </a:r>
          </a:p>
          <a:p>
            <a:pPr algn="just">
              <a:lnSpc>
                <a:spcPct val="150000"/>
              </a:lnSpc>
              <a:spcBef>
                <a:spcPts val="0"/>
              </a:spcBef>
            </a:pPr>
            <a:r>
              <a:rPr lang="en-US" kern="100" dirty="0">
                <a:ea typeface="Calibri" panose="020F0502020204030204" pitchFamily="34" charset="0"/>
                <a:cs typeface="Times New Roman" panose="02020603050405020304" pitchFamily="18" charset="0"/>
              </a:rPr>
              <a:t>Normally any presumption is rebuttable unless the legislature makes it irrebuttable. </a:t>
            </a:r>
          </a:p>
          <a:p>
            <a:pPr algn="just">
              <a:lnSpc>
                <a:spcPct val="150000"/>
              </a:lnSpc>
              <a:spcBef>
                <a:spcPts val="0"/>
              </a:spcBef>
            </a:pPr>
            <a:r>
              <a:rPr lang="en-US" kern="100" dirty="0">
                <a:ea typeface="Calibri" panose="020F0502020204030204" pitchFamily="34" charset="0"/>
                <a:cs typeface="Times New Roman" panose="02020603050405020304" pitchFamily="18" charset="0"/>
              </a:rPr>
              <a:t>The presumption of a fact depends upon the satisfaction of certain circumstances.</a:t>
            </a:r>
            <a:endParaRPr lang="en-IN" kern="100" dirty="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38033283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18ACE-884D-26CF-6E00-11A1D195651F}"/>
              </a:ext>
            </a:extLst>
          </p:cNvPr>
          <p:cNvSpPr>
            <a:spLocks noGrp="1"/>
          </p:cNvSpPr>
          <p:nvPr>
            <p:ph type="title"/>
          </p:nvPr>
        </p:nvSpPr>
        <p:spPr/>
        <p:txBody>
          <a:bodyPr/>
          <a:lstStyle/>
          <a:p>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kern="100" dirty="0">
                <a:latin typeface="+mn-lt"/>
                <a:ea typeface="Calibri" panose="020F0502020204030204" pitchFamily="34" charset="0"/>
                <a:cs typeface="Times New Roman" panose="02020603050405020304" pitchFamily="18" charset="0"/>
              </a:rPr>
              <a:t>Repeals and Savings</a:t>
            </a:r>
            <a:endParaRPr lang="en-IN" dirty="0">
              <a:latin typeface="+mn-lt"/>
            </a:endParaRPr>
          </a:p>
        </p:txBody>
      </p:sp>
      <p:sp>
        <p:nvSpPr>
          <p:cNvPr id="3" name="Content Placeholder 2">
            <a:extLst>
              <a:ext uri="{FF2B5EF4-FFF2-40B4-BE49-F238E27FC236}">
                <a16:creationId xmlns:a16="http://schemas.microsoft.com/office/drawing/2014/main" id="{70D4CEBC-DB33-CC6C-3219-675FDCE66804}"/>
              </a:ext>
            </a:extLst>
          </p:cNvPr>
          <p:cNvSpPr>
            <a:spLocks noGrp="1"/>
          </p:cNvSpPr>
          <p:nvPr>
            <p:ph idx="1"/>
          </p:nvPr>
        </p:nvSpPr>
        <p:spPr/>
        <p:txBody>
          <a:bodyPr>
            <a:normAutofit/>
          </a:bodyPr>
          <a:lstStyle/>
          <a:p>
            <a:pPr>
              <a:lnSpc>
                <a:spcPct val="150000"/>
              </a:lnSpc>
              <a:spcBef>
                <a:spcPts val="0"/>
              </a:spcBef>
            </a:pPr>
            <a:r>
              <a:rPr lang="en-US" kern="100" dirty="0">
                <a:ea typeface="Calibri" panose="020F0502020204030204" pitchFamily="34" charset="0"/>
                <a:cs typeface="Times New Roman" panose="02020603050405020304" pitchFamily="18" charset="0"/>
              </a:rPr>
              <a:t>The general rule is that when an Act is repealed it must be considered as if it never existed on the statute book except as to  past transactions.</a:t>
            </a:r>
          </a:p>
          <a:p>
            <a:pPr>
              <a:lnSpc>
                <a:spcPct val="150000"/>
              </a:lnSpc>
              <a:spcBef>
                <a:spcPts val="0"/>
              </a:spcBef>
            </a:pPr>
            <a:r>
              <a:rPr lang="en-US" dirty="0"/>
              <a:t> The provisions of section 6 of the General Clauses Act, 1897 (10 of 1897) shall apply with regard to the effect of repeal.</a:t>
            </a:r>
            <a:endParaRPr lang="en-IN" dirty="0"/>
          </a:p>
        </p:txBody>
      </p:sp>
    </p:spTree>
    <p:extLst>
      <p:ext uri="{BB962C8B-B14F-4D97-AF65-F5344CB8AC3E}">
        <p14:creationId xmlns:p14="http://schemas.microsoft.com/office/powerpoint/2010/main" val="23784947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AFC0-E472-DF34-A665-ED500F45A660}"/>
              </a:ext>
            </a:extLst>
          </p:cNvPr>
          <p:cNvSpPr>
            <a:spLocks noGrp="1"/>
          </p:cNvSpPr>
          <p:nvPr>
            <p:ph type="title"/>
          </p:nvPr>
        </p:nvSpPr>
        <p:spPr/>
        <p:txBody>
          <a:bodyPr/>
          <a:lstStyle/>
          <a:p>
            <a:r>
              <a:rPr lang="en-US" dirty="0"/>
              <a:t>   </a:t>
            </a:r>
            <a:r>
              <a:rPr lang="en-US" dirty="0">
                <a:latin typeface="+mn-lt"/>
              </a:rPr>
              <a:t>My Recent publications </a:t>
            </a:r>
            <a:endParaRPr lang="en-IN" dirty="0">
              <a:latin typeface="+mn-lt"/>
            </a:endParaRPr>
          </a:p>
        </p:txBody>
      </p:sp>
      <p:sp>
        <p:nvSpPr>
          <p:cNvPr id="3" name="Content Placeholder 2">
            <a:extLst>
              <a:ext uri="{FF2B5EF4-FFF2-40B4-BE49-F238E27FC236}">
                <a16:creationId xmlns:a16="http://schemas.microsoft.com/office/drawing/2014/main" id="{B147A383-6D19-CB87-25CD-02100204B6EE}"/>
              </a:ext>
            </a:extLst>
          </p:cNvPr>
          <p:cNvSpPr>
            <a:spLocks noGrp="1"/>
          </p:cNvSpPr>
          <p:nvPr>
            <p:ph idx="1"/>
          </p:nvPr>
        </p:nvSpPr>
        <p:spPr/>
        <p:txBody>
          <a:bodyPr/>
          <a:lstStyle/>
          <a:p>
            <a:pPr algn="just">
              <a:lnSpc>
                <a:spcPct val="150000"/>
              </a:lnSpc>
              <a:spcBef>
                <a:spcPts val="0"/>
              </a:spcBef>
            </a:pPr>
            <a:r>
              <a:rPr lang="en-US" dirty="0"/>
              <a:t>Modern Statutory Interpretation: Legislative Process and Principles of Statutory Interpretation, Eastern Law House, Kolkata(2022).</a:t>
            </a:r>
          </a:p>
          <a:p>
            <a:pPr algn="just">
              <a:lnSpc>
                <a:spcPct val="150000"/>
              </a:lnSpc>
              <a:spcBef>
                <a:spcPts val="0"/>
              </a:spcBef>
            </a:pPr>
            <a:r>
              <a:rPr lang="en-US" dirty="0"/>
              <a:t>Interpretation of Taxing Statutes,2</a:t>
            </a:r>
            <a:r>
              <a:rPr lang="en-US" baseline="30000" dirty="0"/>
              <a:t>nd</a:t>
            </a:r>
            <a:r>
              <a:rPr lang="en-US" dirty="0"/>
              <a:t> edition(2024) Taxman Publications, New Delhi.</a:t>
            </a:r>
            <a:endParaRPr lang="en-IN" dirty="0"/>
          </a:p>
          <a:p>
            <a:endParaRPr lang="en-IN" dirty="0"/>
          </a:p>
        </p:txBody>
      </p:sp>
    </p:spTree>
    <p:extLst>
      <p:ext uri="{BB962C8B-B14F-4D97-AF65-F5344CB8AC3E}">
        <p14:creationId xmlns:p14="http://schemas.microsoft.com/office/powerpoint/2010/main" val="35632599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138</TotalTime>
  <Words>1743</Words>
  <Application>Microsoft Office PowerPoint</Application>
  <PresentationFormat>Widescreen</PresentationFormat>
  <Paragraphs>110</Paragraphs>
  <Slides>27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Century Gothic</vt:lpstr>
      <vt:lpstr>Times New Roman</vt:lpstr>
      <vt:lpstr>Wingdings 3</vt:lpstr>
      <vt:lpstr>Ion Boardroom</vt:lpstr>
      <vt:lpstr>Best Practices in Legislative drafting 2  -Dr K. N. Chaturvedi</vt:lpstr>
      <vt:lpstr>   How modern legislation is to be   written?</vt:lpstr>
      <vt:lpstr>   Principle based approach of drafting</vt:lpstr>
      <vt:lpstr>   Legislation</vt:lpstr>
      <vt:lpstr>   Law as a body of principles</vt:lpstr>
      <vt:lpstr>   How law is expressed?</vt:lpstr>
      <vt:lpstr>   Language of law</vt:lpstr>
      <vt:lpstr>   Legislative Drafting</vt:lpstr>
      <vt:lpstr>   The purpose of legislative drafting</vt:lpstr>
      <vt:lpstr>   Good legislation</vt:lpstr>
      <vt:lpstr>   (In)Effective law</vt:lpstr>
      <vt:lpstr> Monitoring of the law by the Supreme  Court</vt:lpstr>
      <vt:lpstr>   Best Practices in Legislative Drafting:     Preliminary</vt:lpstr>
      <vt:lpstr>   Designing the structure of legislation</vt:lpstr>
      <vt:lpstr>   Choosing a title</vt:lpstr>
      <vt:lpstr>   Operation of a statute</vt:lpstr>
      <vt:lpstr>   Preamble</vt:lpstr>
      <vt:lpstr>   Preamble of a new Act</vt:lpstr>
      <vt:lpstr>   Preamble of a new Act continued</vt:lpstr>
      <vt:lpstr>   Definition clause</vt:lpstr>
      <vt:lpstr>    Legislative devices</vt:lpstr>
      <vt:lpstr>   Delegation of legislative power to the    executive</vt:lpstr>
      <vt:lpstr>   Conferment of executive power</vt:lpstr>
      <vt:lpstr>   Legal fiction</vt:lpstr>
      <vt:lpstr>   Presumption</vt:lpstr>
      <vt:lpstr>   Repeals and Savings</vt:lpstr>
      <vt:lpstr>   My Recent publications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KN Chaturvedi</dc:creator>
  <cp:lastModifiedBy>USER</cp:lastModifiedBy>
  <cp:revision>25</cp:revision>
  <dcterms:created xsi:type="dcterms:W3CDTF">2026-09-04T12:48:09Z</dcterms:created>
  <dcterms:modified xsi:type="dcterms:W3CDTF">2026-09-05T11:51:24Z</dcterms:modified>
</cp:coreProperties>
</file>